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8" r:id="rId2"/>
    <p:sldId id="262" r:id="rId3"/>
    <p:sldId id="2146" r:id="rId4"/>
    <p:sldId id="2147" r:id="rId5"/>
    <p:sldId id="2186" r:id="rId6"/>
    <p:sldId id="2188" r:id="rId7"/>
    <p:sldId id="2189" r:id="rId8"/>
    <p:sldId id="2191" r:id="rId9"/>
    <p:sldId id="2187" r:id="rId10"/>
    <p:sldId id="2193" r:id="rId11"/>
    <p:sldId id="2192" r:id="rId12"/>
    <p:sldId id="2195" r:id="rId13"/>
    <p:sldId id="2185" r:id="rId14"/>
    <p:sldId id="2196" r:id="rId15"/>
    <p:sldId id="2197" r:id="rId16"/>
    <p:sldId id="2172" r:id="rId17"/>
    <p:sldId id="263" r:id="rId18"/>
    <p:sldId id="2027" r:id="rId19"/>
    <p:sldId id="2086" r:id="rId20"/>
    <p:sldId id="202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278F"/>
    <a:srgbClr val="341933"/>
    <a:srgbClr val="0065FC"/>
    <a:srgbClr val="9691CC"/>
    <a:srgbClr val="827EB2"/>
    <a:srgbClr val="562855"/>
    <a:srgbClr val="755DD9"/>
    <a:srgbClr val="8EA9E3"/>
    <a:srgbClr val="F2F2F2"/>
    <a:srgbClr val="715A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9"/>
    <p:restoredTop sz="96779" autoAdjust="0"/>
  </p:normalViewPr>
  <p:slideViewPr>
    <p:cSldViewPr snapToGrid="0" snapToObjects="1" showGuides="1">
      <p:cViewPr varScale="1">
        <p:scale>
          <a:sx n="122" d="100"/>
          <a:sy n="122" d="100"/>
        </p:scale>
        <p:origin x="880" y="60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15/04/2022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33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09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76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09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303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17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116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J'ai commencé par découper la maquette en sections/composants</a:t>
            </a:r>
          </a:p>
          <a:p>
            <a:endParaRPr lang="en-GB" noProof="0" dirty="0" smtClean="0"/>
          </a:p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54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J'ai commencé par découper la maquette en sections/composants</a:t>
            </a:r>
          </a:p>
          <a:p>
            <a:endParaRPr lang="en-GB" noProof="0" dirty="0" smtClean="0"/>
          </a:p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5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81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613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688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62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297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078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xmlns="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xmlns="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xmlns="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xmlns="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xmlns="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xmlns="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xmlns="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xmlns="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xmlns="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xmlns="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xmlns="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xmlns="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xmlns="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xmlns="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xmlns="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xmlns="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xmlns="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xmlns="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xmlns="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xmlns="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xmlns="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xmlns="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xmlns="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xmlns="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xmlns="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xmlns="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xmlns="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xmlns="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xmlns="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xmlns="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xmlns="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xmlns="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xmlns="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xmlns="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xmlns="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xmlns="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xmlns="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xmlns="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xmlns="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xmlns="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xmlns="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xmlns="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xmlns="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xmlns="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xmlns="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xmlns="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xmlns="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xmlns="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xmlns="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xmlns="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xmlns="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xmlns="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xmlns="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xmlns="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xmlns="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xmlns="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xmlns="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xmlns="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xmlns="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xmlns="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xmlns="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xmlns="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xmlns="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xmlns="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xmlns="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xmlns="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xmlns="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xmlns="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xmlns="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xmlns="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xmlns="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xmlns="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xmlns="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xmlns="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jp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1.jp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jpg"/><Relationship Id="rId5" Type="http://schemas.openxmlformats.org/officeDocument/2006/relationships/image" Target="../media/image1.jpg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42.pn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jpg"/><Relationship Id="rId11" Type="http://schemas.openxmlformats.org/officeDocument/2006/relationships/image" Target="../media/image48.jpg"/><Relationship Id="rId5" Type="http://schemas.openxmlformats.org/officeDocument/2006/relationships/image" Target="../media/image2.png"/><Relationship Id="rId10" Type="http://schemas.openxmlformats.org/officeDocument/2006/relationships/image" Target="../media/image47.jpg"/><Relationship Id="rId4" Type="http://schemas.openxmlformats.org/officeDocument/2006/relationships/image" Target="../media/image43.jpg"/><Relationship Id="rId9" Type="http://schemas.openxmlformats.org/officeDocument/2006/relationships/image" Target="../media/image4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5" Type="http://schemas.openxmlformats.org/officeDocument/2006/relationships/image" Target="../media/image1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2.png"/><Relationship Id="rId7" Type="http://schemas.openxmlformats.org/officeDocument/2006/relationships/image" Target="../media/image18.jp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.jpg"/><Relationship Id="rId9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xmlns="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Quatorzième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7091784" y="2899543"/>
            <a:ext cx="3472560" cy="2186001"/>
            <a:chOff x="6873255" y="1880255"/>
            <a:chExt cx="3472560" cy="2186001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516534" y="1236976"/>
              <a:ext cx="2186001" cy="3472560"/>
            </a:xfrm>
            <a:prstGeom prst="rect">
              <a:avLst/>
            </a:prstGeom>
          </p:spPr>
        </p:pic>
        <p:pic>
          <p:nvPicPr>
            <p:cNvPr id="7" name="Image 6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32" y="1978730"/>
              <a:ext cx="2916000" cy="1980000"/>
            </a:xfrm>
            <a:prstGeom prst="rect">
              <a:avLst/>
            </a:prstGeom>
          </p:spPr>
        </p:pic>
      </p:grpSp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05898" y="921133"/>
            <a:ext cx="2186001" cy="3472560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17" y="1658464"/>
            <a:ext cx="2916000" cy="1980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029163" y="1364404"/>
            <a:ext cx="347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Modal NPM Package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497520" y="2437878"/>
            <a:ext cx="288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</a:rPr>
              <a:t>https</a:t>
            </a:r>
            <a:r>
              <a:rPr lang="en-GB" sz="1200" dirty="0">
                <a:latin typeface="Abhaya Libre" panose="02000603000000000000" pitchFamily="2" charset="77"/>
              </a:rPr>
              <a:t>://www.npmjs.com/package</a:t>
            </a:r>
            <a:r>
              <a:rPr lang="en-GB" sz="1200" dirty="0" smtClean="0">
                <a:latin typeface="Abhaya Libre" panose="02000603000000000000" pitchFamily="2" charset="77"/>
              </a:rPr>
              <a:t>/</a:t>
            </a:r>
          </a:p>
          <a:p>
            <a:r>
              <a:rPr lang="en-GB" sz="1200" dirty="0" smtClean="0">
                <a:latin typeface="Abhaya Libre" panose="02000603000000000000" pitchFamily="2" charset="77"/>
              </a:rPr>
              <a:t>react-custom-modal-by-</a:t>
            </a:r>
            <a:r>
              <a:rPr lang="en-GB" sz="1200" dirty="0" err="1" smtClean="0">
                <a:latin typeface="Abhaya Libre" panose="02000603000000000000" pitchFamily="2" charset="77"/>
              </a:rPr>
              <a:t>msparkystevens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8336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Convertir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fenêtre modale -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Query.modal.js en </a:t>
            </a:r>
            <a:r>
              <a:rPr lang="fr-FR" sz="24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React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 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51994" y="2256263"/>
            <a:ext cx="2186001" cy="3472560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68" y="3002543"/>
            <a:ext cx="2916000" cy="198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7984" y="3845325"/>
            <a:ext cx="2186001" cy="3472560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83" y="4591605"/>
            <a:ext cx="2916000" cy="1980000"/>
          </a:xfrm>
          <a:prstGeom prst="rect">
            <a:avLst/>
          </a:prstGeom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2834" y="6212941"/>
            <a:ext cx="2391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Une </a:t>
            </a:r>
            <a:r>
              <a:rPr lang="fr-FR" sz="1200" dirty="0">
                <a:latin typeface="Abhaya Libre" panose="02000603000000000000" pitchFamily="2" charset="77"/>
              </a:rPr>
              <a:t>modale de </a:t>
            </a:r>
            <a:r>
              <a:rPr lang="fr-FR" sz="1200" dirty="0" smtClean="0">
                <a:latin typeface="Abhaya Libre" panose="02000603000000000000" pitchFamily="2" charset="77"/>
              </a:rPr>
              <a:t>base : </a:t>
            </a:r>
            <a:r>
              <a:rPr lang="fr-FR" sz="1200" dirty="0">
                <a:latin typeface="Abhaya Libre" panose="02000603000000000000" pitchFamily="2" charset="77"/>
              </a:rPr>
              <a:t>couleurs simples, pas de logo ni d'animation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6029165" y="1568939"/>
            <a:ext cx="3472560" cy="2186001"/>
            <a:chOff x="6873255" y="4167704"/>
            <a:chExt cx="3472560" cy="2186001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516534" y="3524425"/>
              <a:ext cx="2186001" cy="3472560"/>
            </a:xfrm>
            <a:prstGeom prst="rect">
              <a:avLst/>
            </a:prstGeom>
          </p:spPr>
        </p:pic>
        <p:pic>
          <p:nvPicPr>
            <p:cNvPr id="4" name="Image 3"/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32" y="4266179"/>
              <a:ext cx="2916000" cy="1980000"/>
            </a:xfrm>
            <a:prstGeom prst="rect">
              <a:avLst/>
            </a:prstGeom>
          </p:spPr>
        </p:pic>
      </p:grpSp>
      <p:sp>
        <p:nvSpPr>
          <p:cNvPr id="3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859247" y="5159573"/>
            <a:ext cx="3824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</a:rPr>
              <a:t>Paramètres (défaut)</a:t>
            </a:r>
            <a:r>
              <a:rPr lang="fr-FR" sz="1200" dirty="0" smtClean="0">
                <a:latin typeface="Abhaya Libre" panose="02000603000000000000" pitchFamily="2" charset="77"/>
              </a:rPr>
              <a:t>:</a:t>
            </a:r>
            <a:endParaRPr lang="fr-FR" sz="1200" dirty="0">
              <a:latin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</a:rPr>
              <a:t>Corps </a:t>
            </a:r>
            <a:r>
              <a:rPr lang="fr-FR" sz="1200" dirty="0">
                <a:latin typeface="Abhaya Libre" panose="02000603000000000000" pitchFamily="2" charset="77"/>
              </a:rPr>
              <a:t>de la modale : blanc</a:t>
            </a:r>
          </a:p>
          <a:p>
            <a:r>
              <a:rPr lang="fr-FR" sz="1200" dirty="0" smtClean="0">
                <a:latin typeface="Abhaya Libre" panose="02000603000000000000" pitchFamily="2" charset="77"/>
              </a:rPr>
              <a:t>Couleur </a:t>
            </a:r>
            <a:r>
              <a:rPr lang="fr-FR" sz="1200" dirty="0">
                <a:latin typeface="Abhaya Libre" panose="02000603000000000000" pitchFamily="2" charset="77"/>
              </a:rPr>
              <a:t>de fond : gris clair</a:t>
            </a:r>
          </a:p>
          <a:p>
            <a:r>
              <a:rPr lang="fr-FR" sz="1200" dirty="0" smtClean="0">
                <a:latin typeface="Abhaya Libre" panose="02000603000000000000" pitchFamily="2" charset="77"/>
              </a:rPr>
              <a:t>Le bouton </a:t>
            </a:r>
            <a:r>
              <a:rPr lang="fr-FR" sz="1200" dirty="0">
                <a:latin typeface="Abhaya Libre" panose="02000603000000000000" pitchFamily="2" charset="77"/>
              </a:rPr>
              <a:t>de fermeture &amp;</a:t>
            </a:r>
            <a:r>
              <a:rPr lang="fr-FR" sz="1200" dirty="0" smtClean="0">
                <a:latin typeface="Abhaya Libre" panose="02000603000000000000" pitchFamily="2" charset="77"/>
              </a:rPr>
              <a:t> le texte </a:t>
            </a:r>
            <a:r>
              <a:rPr lang="fr-FR" sz="1200" dirty="0">
                <a:latin typeface="Abhaya Libre" panose="02000603000000000000" pitchFamily="2" charset="77"/>
              </a:rPr>
              <a:t>: </a:t>
            </a:r>
            <a:r>
              <a:rPr lang="fr-FR" sz="1200" dirty="0" smtClean="0">
                <a:latin typeface="Abhaya Libre" panose="02000603000000000000" pitchFamily="2" charset="77"/>
              </a:rPr>
              <a:t>noir</a:t>
            </a:r>
          </a:p>
          <a:p>
            <a:r>
              <a:rPr lang="fr-FR" sz="1200" dirty="0" smtClean="0">
                <a:latin typeface="Abhaya Libre" panose="02000603000000000000" pitchFamily="2" charset="77"/>
              </a:rPr>
              <a:t>Le </a:t>
            </a:r>
            <a:r>
              <a:rPr lang="fr-FR" sz="1200" dirty="0">
                <a:latin typeface="Abhaya Libre" panose="02000603000000000000" pitchFamily="2" charset="77"/>
              </a:rPr>
              <a:t>rayon de </a:t>
            </a:r>
            <a:r>
              <a:rPr lang="fr-FR" sz="1200" dirty="0" smtClean="0">
                <a:latin typeface="Abhaya Libre" panose="02000603000000000000" pitchFamily="2" charset="77"/>
              </a:rPr>
              <a:t>bordure: 20px</a:t>
            </a:r>
          </a:p>
          <a:p>
            <a:r>
              <a:rPr lang="fr-FR" sz="1200" dirty="0" smtClean="0">
                <a:latin typeface="Abhaya Libre" panose="02000603000000000000" pitchFamily="2" charset="77"/>
              </a:rPr>
              <a:t>Le </a:t>
            </a:r>
            <a:r>
              <a:rPr lang="fr-FR" sz="1200" dirty="0">
                <a:latin typeface="Abhaya Libre" panose="02000603000000000000" pitchFamily="2" charset="77"/>
              </a:rPr>
              <a:t>contour de la </a:t>
            </a:r>
            <a:r>
              <a:rPr lang="fr-FR" sz="1200" dirty="0" smtClean="0">
                <a:latin typeface="Abhaya Libre" panose="02000603000000000000" pitchFamily="2" charset="77"/>
              </a:rPr>
              <a:t>bordure: none</a:t>
            </a:r>
          </a:p>
          <a:p>
            <a:r>
              <a:rPr lang="fr-FR" sz="1200" dirty="0" smtClean="0">
                <a:latin typeface="Abhaya Libre" panose="02000603000000000000" pitchFamily="2" charset="77"/>
              </a:rPr>
              <a:t>L'ombre de la boîte</a:t>
            </a:r>
            <a:r>
              <a:rPr lang="fr-FR" sz="1200" dirty="0">
                <a:latin typeface="Abhaya Libre" panose="02000603000000000000" pitchFamily="2" charset="77"/>
              </a:rPr>
              <a:t>: </a:t>
            </a:r>
            <a:r>
              <a:rPr lang="fr-FR" sz="1200" dirty="0" err="1">
                <a:latin typeface="Abhaya Libre" panose="02000603000000000000" pitchFamily="2" charset="77"/>
              </a:rPr>
              <a:t>rgba</a:t>
            </a:r>
            <a:r>
              <a:rPr lang="fr-FR" sz="1200" dirty="0">
                <a:latin typeface="Abhaya Libre" panose="02000603000000000000" pitchFamily="2" charset="77"/>
              </a:rPr>
              <a:t>(0, 0, 0, 0.35) 0px 5px </a:t>
            </a:r>
            <a:r>
              <a:rPr lang="fr-FR" sz="1200" dirty="0" smtClean="0">
                <a:latin typeface="Abhaya Libre" panose="02000603000000000000" pitchFamily="2" charset="77"/>
              </a:rPr>
              <a:t>15px</a:t>
            </a:r>
          </a:p>
          <a:p>
            <a:r>
              <a:rPr lang="en-GB" sz="1200" dirty="0" err="1" smtClean="0">
                <a:latin typeface="Abhaya Libre" panose="02000603000000000000" pitchFamily="2" charset="77"/>
              </a:rPr>
              <a:t>L’animation</a:t>
            </a:r>
            <a:r>
              <a:rPr lang="en-GB" sz="1200" dirty="0" smtClean="0">
                <a:latin typeface="Abhaya Libre" panose="02000603000000000000" pitchFamily="2" charset="77"/>
              </a:rPr>
              <a:t>: none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 rot="16200000">
            <a:off x="145679" y="2521176"/>
            <a:ext cx="218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</a:rPr>
              <a:t>Les paramètres </a:t>
            </a:r>
            <a:r>
              <a:rPr lang="fr-FR" sz="1200" dirty="0">
                <a:latin typeface="Abhaya Libre" panose="02000603000000000000" pitchFamily="2" charset="77"/>
              </a:rPr>
              <a:t>personnalisés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 rot="16200000">
            <a:off x="599095" y="3854045"/>
            <a:ext cx="21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</a:rPr>
              <a:t>Les paramètres </a:t>
            </a:r>
            <a:r>
              <a:rPr lang="fr-FR" sz="1200" dirty="0">
                <a:latin typeface="Abhaya Libre" panose="02000603000000000000" pitchFamily="2" charset="77"/>
              </a:rPr>
              <a:t>personnalisés</a:t>
            </a:r>
          </a:p>
        </p:txBody>
      </p:sp>
    </p:spTree>
    <p:extLst>
      <p:ext uri="{BB962C8B-B14F-4D97-AF65-F5344CB8AC3E}">
        <p14:creationId xmlns:p14="http://schemas.microsoft.com/office/powerpoint/2010/main" val="28907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8336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Convertir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fenêtre modale -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Query.modal.js en </a:t>
            </a:r>
            <a:r>
              <a:rPr lang="fr-FR" sz="24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React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 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363979" y="6554979"/>
            <a:ext cx="5069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>
                <a:latin typeface="Abhaya Libre" panose="02000603000000000000" pitchFamily="2" charset="77"/>
              </a:rPr>
              <a:t> https</a:t>
            </a:r>
            <a:r>
              <a:rPr lang="en-GB" sz="1200" dirty="0">
                <a:latin typeface="Abhaya Libre" panose="02000603000000000000" pitchFamily="2" charset="77"/>
              </a:rPr>
              <a:t>://www.npmjs.com/package/react-custom-modal-by-msparkystevens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grpSp>
        <p:nvGrpSpPr>
          <p:cNvPr id="90" name="Groupe 89"/>
          <p:cNvGrpSpPr/>
          <p:nvPr/>
        </p:nvGrpSpPr>
        <p:grpSpPr>
          <a:xfrm>
            <a:off x="0" y="1686459"/>
            <a:ext cx="11370584" cy="3970318"/>
            <a:chOff x="0" y="1452999"/>
            <a:chExt cx="11370584" cy="3970318"/>
          </a:xfrm>
        </p:grpSpPr>
        <p:grpSp>
          <p:nvGrpSpPr>
            <p:cNvPr id="2" name="Groupe 1"/>
            <p:cNvGrpSpPr/>
            <p:nvPr/>
          </p:nvGrpSpPr>
          <p:grpSpPr>
            <a:xfrm>
              <a:off x="900283" y="1488958"/>
              <a:ext cx="6015561" cy="3786837"/>
              <a:chOff x="3068457" y="1669834"/>
              <a:chExt cx="6015561" cy="3786837"/>
            </a:xfrm>
          </p:grpSpPr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182819" y="555472"/>
                <a:ext cx="3786837" cy="6015561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7823" y="1815849"/>
                <a:ext cx="5019995" cy="3483952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592DB263-5130-7149-84E4-6ACC76E4A8AF}"/>
                </a:ext>
              </a:extLst>
            </p:cNvPr>
            <p:cNvSpPr txBox="1"/>
            <p:nvPr/>
          </p:nvSpPr>
          <p:spPr>
            <a:xfrm>
              <a:off x="6926405" y="1452999"/>
              <a:ext cx="4444179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>
                  <a:latin typeface="Abhaya Libre" panose="02000603000000000000" pitchFamily="2" charset="77"/>
                </a:rPr>
                <a:t>On peux  modifier la modale </a:t>
              </a:r>
              <a:r>
                <a:rPr lang="fr-FR" sz="1200" dirty="0">
                  <a:latin typeface="Abhaya Libre" panose="02000603000000000000" pitchFamily="2" charset="77"/>
                </a:rPr>
                <a:t>( </a:t>
              </a:r>
              <a:r>
                <a:rPr lang="fr-FR" sz="1200" b="1" i="1" dirty="0" err="1">
                  <a:latin typeface="Abhaya Libre" panose="02000603000000000000" pitchFamily="2" charset="77"/>
                </a:rPr>
                <a:t>modalTheme</a:t>
              </a:r>
              <a:r>
                <a:rPr lang="fr-FR" sz="1200" b="1" i="1" dirty="0">
                  <a:latin typeface="Abhaya Libre" panose="02000603000000000000" pitchFamily="2" charset="77"/>
                </a:rPr>
                <a:t> </a:t>
              </a:r>
              <a:r>
                <a:rPr lang="fr-FR" sz="1200" dirty="0" smtClean="0">
                  <a:latin typeface="Abhaya Libre" panose="02000603000000000000" pitchFamily="2" charset="77"/>
                </a:rPr>
                <a:t>) :</a:t>
              </a:r>
            </a:p>
            <a:p>
              <a:endParaRPr lang="fr-FR" sz="1200" dirty="0" smtClean="0">
                <a:latin typeface="Abhaya Libre" panose="02000603000000000000" pitchFamily="2" charset="77"/>
              </a:endParaRP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en-GB" sz="1200" b="1" i="1" dirty="0" smtClean="0">
                  <a:latin typeface="Abhaya Libre" panose="02000603000000000000" pitchFamily="2" charset="77"/>
                </a:rPr>
                <a:t>pageBg </a:t>
              </a:r>
              <a:r>
                <a:rPr lang="en-GB" sz="1200" dirty="0" smtClean="0">
                  <a:latin typeface="Abhaya Libre" panose="02000603000000000000" pitchFamily="2" charset="77"/>
                </a:rPr>
                <a:t>) </a:t>
              </a:r>
              <a:r>
                <a:rPr lang="fr-FR" sz="1200" dirty="0" smtClean="0">
                  <a:latin typeface="Abhaya Libre" panose="02000603000000000000" pitchFamily="2" charset="77"/>
                </a:rPr>
                <a:t>Changer </a:t>
              </a:r>
              <a:r>
                <a:rPr lang="fr-FR" sz="1200" dirty="0">
                  <a:latin typeface="Abhaya Libre" panose="02000603000000000000" pitchFamily="2" charset="77"/>
                </a:rPr>
                <a:t>la couleur d'arrière-plan de la page de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modale.</a:t>
              </a: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en-GB" sz="1200" b="1" i="1" dirty="0">
                  <a:latin typeface="Abhaya Libre" panose="02000603000000000000" pitchFamily="2" charset="77"/>
                </a:rPr>
                <a:t>modalBtnColor </a:t>
              </a:r>
              <a:r>
                <a:rPr lang="en-GB" sz="1200" dirty="0">
                  <a:latin typeface="Abhaya Libre" panose="02000603000000000000" pitchFamily="2" charset="77"/>
                </a:rPr>
                <a:t>) </a:t>
              </a:r>
              <a:r>
                <a:rPr lang="fr-FR" sz="1200" dirty="0">
                  <a:latin typeface="Abhaya Libre" panose="02000603000000000000" pitchFamily="2" charset="77"/>
                </a:rPr>
                <a:t>Modifier la couleur du bouton de fermeture de la modale (X).</a:t>
              </a: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en-GB" sz="1200" b="1" i="1" dirty="0" smtClean="0">
                  <a:latin typeface="Abhaya Libre" panose="02000603000000000000" pitchFamily="2" charset="77"/>
                </a:rPr>
                <a:t>modalBg</a:t>
              </a:r>
              <a:r>
                <a:rPr lang="en-GB" sz="1200" dirty="0" smtClean="0">
                  <a:latin typeface="Abhaya Libre" panose="02000603000000000000" pitchFamily="2" charset="77"/>
                </a:rPr>
                <a:t>  ) </a:t>
              </a:r>
              <a:r>
                <a:rPr lang="fr-FR" sz="1200" dirty="0" smtClean="0">
                  <a:latin typeface="Abhaya Libre" panose="02000603000000000000" pitchFamily="2" charset="77"/>
                </a:rPr>
                <a:t>Changer </a:t>
              </a:r>
              <a:r>
                <a:rPr lang="fr-FR" sz="1200" dirty="0">
                  <a:latin typeface="Abhaya Libre" panose="02000603000000000000" pitchFamily="2" charset="77"/>
                </a:rPr>
                <a:t>la couleur du corps de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modale.</a:t>
              </a:r>
              <a:endParaRPr lang="fr-FR" sz="1200" dirty="0">
                <a:latin typeface="Abhaya Libre" panose="02000603000000000000" pitchFamily="2" charset="77"/>
              </a:endParaRP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en-GB" sz="1200" b="1" i="1" dirty="0" smtClean="0">
                  <a:latin typeface="Abhaya Libre" panose="02000603000000000000" pitchFamily="2" charset="77"/>
                </a:rPr>
                <a:t>modalBorder</a:t>
              </a:r>
              <a:r>
                <a:rPr lang="en-GB" sz="1200" dirty="0" smtClean="0">
                  <a:latin typeface="Abhaya Libre" panose="02000603000000000000" pitchFamily="2" charset="77"/>
                </a:rPr>
                <a:t> )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Modifier </a:t>
              </a:r>
              <a:r>
                <a:rPr lang="fr-FR" sz="1200" dirty="0">
                  <a:latin typeface="Abhaya Libre" panose="02000603000000000000" pitchFamily="2" charset="77"/>
                </a:rPr>
                <a:t>le contour de la bordure de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modale.</a:t>
              </a: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en-GB" sz="1200" b="1" i="1" dirty="0">
                  <a:latin typeface="Abhaya Libre" panose="02000603000000000000" pitchFamily="2" charset="77"/>
                </a:rPr>
                <a:t>modalTxt </a:t>
              </a:r>
              <a:r>
                <a:rPr lang="en-GB" sz="1200" dirty="0">
                  <a:latin typeface="Abhaya Libre" panose="02000603000000000000" pitchFamily="2" charset="77"/>
                </a:rPr>
                <a:t> ) </a:t>
              </a:r>
              <a:r>
                <a:rPr lang="fr-FR" sz="1200" dirty="0">
                  <a:latin typeface="Abhaya Libre" panose="02000603000000000000" pitchFamily="2" charset="77"/>
                </a:rPr>
                <a:t>Changer la couleur du texte de la modale</a:t>
              </a:r>
              <a:r>
                <a:rPr lang="fr-FR" sz="1200" dirty="0" smtClean="0">
                  <a:latin typeface="Abhaya Libre" panose="02000603000000000000" pitchFamily="2" charset="7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fr-FR" sz="1200" b="1" i="1" dirty="0" err="1">
                  <a:latin typeface="Abhaya Libre" panose="02000603000000000000" pitchFamily="2" charset="77"/>
                </a:rPr>
                <a:t>modalRadius</a:t>
              </a:r>
              <a:r>
                <a:rPr lang="fr-FR" sz="1200" dirty="0">
                  <a:latin typeface="Abhaya Libre" panose="02000603000000000000" pitchFamily="2" charset="77"/>
                </a:rPr>
                <a:t> ) Ajouter/supprimer le rayon de bordure par défaut de la modale.</a:t>
              </a: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en-GB" sz="1200" b="1" i="1" dirty="0" smtClean="0">
                  <a:latin typeface="Abhaya Libre" panose="02000603000000000000" pitchFamily="2" charset="77"/>
                </a:rPr>
                <a:t>modalShadow</a:t>
              </a:r>
              <a:r>
                <a:rPr lang="en-GB" sz="1200" dirty="0" smtClean="0">
                  <a:latin typeface="Abhaya Libre" panose="02000603000000000000" pitchFamily="2" charset="77"/>
                </a:rPr>
                <a:t> )  </a:t>
              </a:r>
              <a:r>
                <a:rPr lang="fr-FR" sz="1200" dirty="0" smtClean="0">
                  <a:latin typeface="Abhaya Libre" panose="02000603000000000000" pitchFamily="2" charset="77"/>
                </a:rPr>
                <a:t>Ajouter/supprimer/modifier </a:t>
              </a:r>
              <a:r>
                <a:rPr lang="fr-FR" sz="1200" dirty="0">
                  <a:latin typeface="Abhaya Libre" panose="02000603000000000000" pitchFamily="2" charset="77"/>
                </a:rPr>
                <a:t>l'ombre de la boîte de la modale.</a:t>
              </a:r>
            </a:p>
            <a:p>
              <a:pPr marL="87313" indent="-87313"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fr-FR" sz="1200" b="1" i="1" dirty="0" smtClean="0">
                  <a:latin typeface="Abhaya Libre" panose="02000603000000000000" pitchFamily="2" charset="77"/>
                </a:rPr>
                <a:t>animation</a:t>
              </a:r>
              <a:r>
                <a:rPr lang="fr-FR" sz="1200" dirty="0" smtClean="0">
                  <a:latin typeface="Abhaya Libre" panose="02000603000000000000" pitchFamily="2" charset="77"/>
                </a:rPr>
                <a:t> ) Ajouter/supprimer l'animation </a:t>
              </a:r>
              <a:r>
                <a:rPr lang="fr-FR" sz="1200" dirty="0">
                  <a:latin typeface="Abhaya Libre" panose="02000603000000000000" pitchFamily="2" charset="77"/>
                </a:rPr>
                <a:t>par défaut de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modale. (animation </a:t>
              </a:r>
              <a:r>
                <a:rPr lang="fr-FR" sz="1200" dirty="0">
                  <a:latin typeface="Abhaya Libre" panose="02000603000000000000" pitchFamily="2" charset="77"/>
                </a:rPr>
                <a:t>: la modale descend dans la vue)</a:t>
              </a:r>
            </a:p>
            <a:p>
              <a:endParaRPr lang="fr-FR" sz="1200" dirty="0">
                <a:latin typeface="Abhaya Libre" panose="02000603000000000000" pitchFamily="2" charset="77"/>
              </a:endParaRPr>
            </a:p>
          </p:txBody>
        </p:sp>
        <p:cxnSp>
          <p:nvCxnSpPr>
            <p:cNvPr id="6" name="Connecteur droit avec flèche 5"/>
            <p:cNvCxnSpPr/>
            <p:nvPr/>
          </p:nvCxnSpPr>
          <p:spPr>
            <a:xfrm flipH="1">
              <a:off x="5126806" y="2854156"/>
              <a:ext cx="1896874" cy="17654"/>
            </a:xfrm>
            <a:prstGeom prst="straightConnector1">
              <a:avLst/>
            </a:prstGeom>
            <a:ln w="9525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/>
            <p:cNvCxnSpPr/>
            <p:nvPr/>
          </p:nvCxnSpPr>
          <p:spPr>
            <a:xfrm flipH="1" flipV="1">
              <a:off x="5789488" y="2033275"/>
              <a:ext cx="1234192" cy="3717"/>
            </a:xfrm>
            <a:prstGeom prst="straightConnector1">
              <a:avLst/>
            </a:prstGeom>
            <a:ln w="9525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/>
            <p:cNvCxnSpPr/>
            <p:nvPr/>
          </p:nvCxnSpPr>
          <p:spPr>
            <a:xfrm flipH="1">
              <a:off x="5220000" y="2322280"/>
              <a:ext cx="1803680" cy="196775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xmlns="" id="{592DB263-5130-7149-84E4-6ACC76E4A8AF}"/>
                </a:ext>
              </a:extLst>
            </p:cNvPr>
            <p:cNvSpPr txBox="1"/>
            <p:nvPr/>
          </p:nvSpPr>
          <p:spPr>
            <a:xfrm>
              <a:off x="0" y="2572654"/>
              <a:ext cx="236706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fr-FR" sz="1200" b="1" i="1" dirty="0" smtClean="0">
                  <a:latin typeface="Abhaya Libre" panose="02000603000000000000" pitchFamily="2" charset="77"/>
                </a:rPr>
                <a:t>logo</a:t>
              </a:r>
              <a:r>
                <a:rPr lang="fr-FR" sz="1200" dirty="0" smtClean="0">
                  <a:latin typeface="Abhaya Libre" panose="02000603000000000000" pitchFamily="2" charset="77"/>
                </a:rPr>
                <a:t> )</a:t>
              </a:r>
            </a:p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 Ajouter </a:t>
              </a:r>
              <a:r>
                <a:rPr lang="fr-FR" sz="1200" dirty="0">
                  <a:latin typeface="Abhaya Libre" panose="02000603000000000000" pitchFamily="2" charset="77"/>
                </a:rPr>
                <a:t>un logo pour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modale.</a:t>
              </a:r>
            </a:p>
            <a:p>
              <a:pPr algn="r"/>
              <a:endParaRPr lang="fr-FR" sz="1200" dirty="0">
                <a:latin typeface="Abhaya Libre" panose="02000603000000000000" pitchFamily="2" charset="77"/>
              </a:endParaRPr>
            </a:p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fr-FR" sz="1200" b="1" i="1" dirty="0" err="1" smtClean="0">
                  <a:latin typeface="Abhaya Libre" panose="02000603000000000000" pitchFamily="2" charset="77"/>
                </a:rPr>
                <a:t>heading</a:t>
              </a:r>
              <a:r>
                <a:rPr lang="fr-FR" sz="1200" dirty="0" smtClean="0">
                  <a:latin typeface="Abhaya Libre" panose="02000603000000000000" pitchFamily="2" charset="77"/>
                </a:rPr>
                <a:t> )</a:t>
              </a:r>
            </a:p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Modifier </a:t>
              </a:r>
              <a:r>
                <a:rPr lang="fr-FR" sz="1200" dirty="0">
                  <a:latin typeface="Abhaya Libre" panose="02000603000000000000" pitchFamily="2" charset="77"/>
                </a:rPr>
                <a:t>le titre de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modale.</a:t>
              </a:r>
            </a:p>
            <a:p>
              <a:pPr algn="r"/>
              <a:endParaRPr lang="fr-FR" sz="1200" dirty="0">
                <a:latin typeface="Abhaya Libre" panose="02000603000000000000" pitchFamily="2" charset="77"/>
              </a:endParaRPr>
            </a:p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fr-FR" sz="1200" b="1" i="1" dirty="0" smtClean="0">
                  <a:latin typeface="Abhaya Libre" panose="02000603000000000000" pitchFamily="2" charset="77"/>
                </a:rPr>
                <a:t>message</a:t>
              </a:r>
              <a:r>
                <a:rPr lang="fr-FR" sz="1200" dirty="0" smtClean="0">
                  <a:latin typeface="Abhaya Libre" panose="02000603000000000000" pitchFamily="2" charset="77"/>
                </a:rPr>
                <a:t> )</a:t>
              </a:r>
            </a:p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Ajouter </a:t>
              </a:r>
              <a:r>
                <a:rPr lang="fr-FR" sz="1200" dirty="0">
                  <a:latin typeface="Abhaya Libre" panose="02000603000000000000" pitchFamily="2" charset="77"/>
                </a:rPr>
                <a:t>un message </a:t>
              </a:r>
              <a:r>
                <a:rPr lang="fr-FR" sz="1200" dirty="0" smtClean="0">
                  <a:latin typeface="Abhaya Libre" panose="02000603000000000000" pitchFamily="2" charset="77"/>
                </a:rPr>
                <a:t>secondaire.</a:t>
              </a:r>
              <a:endParaRPr lang="fr-FR" sz="1200" dirty="0">
                <a:latin typeface="Abhaya Libre" panose="02000603000000000000" pitchFamily="2" charset="77"/>
              </a:endParaRPr>
            </a:p>
          </p:txBody>
        </p:sp>
        <p:cxnSp>
          <p:nvCxnSpPr>
            <p:cNvPr id="36" name="Connecteur droit avec flèche 35"/>
            <p:cNvCxnSpPr/>
            <p:nvPr/>
          </p:nvCxnSpPr>
          <p:spPr>
            <a:xfrm flipH="1">
              <a:off x="5415064" y="3105542"/>
              <a:ext cx="1608616" cy="6737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 flipH="1">
              <a:off x="4773038" y="3419066"/>
              <a:ext cx="2250642" cy="25113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>
              <a:endCxn id="49" idx="6"/>
            </p:cNvCxnSpPr>
            <p:nvPr/>
          </p:nvCxnSpPr>
          <p:spPr>
            <a:xfrm flipH="1">
              <a:off x="5448361" y="3670113"/>
              <a:ext cx="1562350" cy="678583"/>
            </a:xfrm>
            <a:prstGeom prst="straightConnector1">
              <a:avLst/>
            </a:prstGeom>
            <a:ln w="9525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/>
            <p:cNvCxnSpPr/>
            <p:nvPr/>
          </p:nvCxnSpPr>
          <p:spPr>
            <a:xfrm flipH="1">
              <a:off x="5178288" y="4228113"/>
              <a:ext cx="1845392" cy="287565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lipse 48"/>
            <p:cNvSpPr/>
            <p:nvPr/>
          </p:nvSpPr>
          <p:spPr bwMode="auto">
            <a:xfrm>
              <a:off x="5207030" y="4228030"/>
              <a:ext cx="241331" cy="241331"/>
            </a:xfrm>
            <a:prstGeom prst="ellipse">
              <a:avLst/>
            </a:prstGeom>
            <a:noFill/>
            <a:ln>
              <a:solidFill>
                <a:srgbClr val="92278F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>
                <a:noFill/>
              </a:endParaRPr>
            </a:p>
          </p:txBody>
        </p:sp>
        <p:cxnSp>
          <p:nvCxnSpPr>
            <p:cNvPr id="70" name="Connecteur droit avec flèche 69"/>
            <p:cNvCxnSpPr/>
            <p:nvPr/>
          </p:nvCxnSpPr>
          <p:spPr>
            <a:xfrm>
              <a:off x="2308698" y="3947003"/>
              <a:ext cx="567733" cy="11333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/>
            <p:nvPr/>
          </p:nvCxnSpPr>
          <p:spPr>
            <a:xfrm>
              <a:off x="2341125" y="3357484"/>
              <a:ext cx="778212" cy="233446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/>
            <p:cNvCxnSpPr/>
            <p:nvPr/>
          </p:nvCxnSpPr>
          <p:spPr>
            <a:xfrm>
              <a:off x="2308698" y="2783993"/>
              <a:ext cx="1199745" cy="4755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" y="6554980"/>
            <a:ext cx="6915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>
                <a:latin typeface="Abhaya Libre" panose="02000603000000000000" pitchFamily="2" charset="77"/>
              </a:rPr>
              <a:t>Remarque</a:t>
            </a:r>
            <a:r>
              <a:rPr lang="fr-FR" sz="1200" dirty="0">
                <a:latin typeface="Abhaya Libre" panose="02000603000000000000" pitchFamily="2" charset="77"/>
              </a:rPr>
              <a:t> : le piège du focus est déjà appliqué à la modale pour les utilisateurs du clavier.</a:t>
            </a:r>
          </a:p>
        </p:txBody>
      </p:sp>
    </p:spTree>
    <p:extLst>
      <p:ext uri="{BB962C8B-B14F-4D97-AF65-F5344CB8AC3E}">
        <p14:creationId xmlns:p14="http://schemas.microsoft.com/office/powerpoint/2010/main" val="422892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4645" y="608056"/>
            <a:ext cx="3786837" cy="6015561"/>
          </a:xfrm>
          <a:prstGeom prst="rect">
            <a:avLst/>
          </a:prstGeom>
        </p:spPr>
      </p:pic>
      <p:pic>
        <p:nvPicPr>
          <p:cNvPr id="43" name="Image 4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00" y="1843200"/>
            <a:ext cx="5018400" cy="34848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884" y="2536725"/>
            <a:ext cx="80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Objet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8336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Convertir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fenêtre modale -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Query.modal.js en </a:t>
            </a:r>
            <a:r>
              <a:rPr lang="fr-FR" sz="24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React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 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926405" y="1686459"/>
            <a:ext cx="44441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On peux  modifier la modale ( </a:t>
            </a:r>
            <a:r>
              <a:rPr lang="fr-FR" sz="1200" b="1" i="1" dirty="0" err="1" smtClean="0">
                <a:latin typeface="Abhaya Libre" panose="02000603000000000000" pitchFamily="2" charset="77"/>
              </a:rPr>
              <a:t>modalTheme</a:t>
            </a:r>
            <a:r>
              <a:rPr lang="fr-FR" sz="1200" b="1" i="1" dirty="0" smtClean="0">
                <a:latin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</a:rPr>
              <a:t>):</a:t>
            </a:r>
          </a:p>
          <a:p>
            <a:endParaRPr lang="fr-FR" sz="1200" dirty="0" smtClean="0">
              <a:latin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en-GB" sz="1200" b="1" i="1" dirty="0" smtClean="0">
                <a:latin typeface="Abhaya Libre" panose="02000603000000000000" pitchFamily="2" charset="77"/>
              </a:rPr>
              <a:t>pageBg </a:t>
            </a:r>
            <a:r>
              <a:rPr lang="en-GB" sz="1200" dirty="0" smtClean="0">
                <a:latin typeface="Abhaya Libre" panose="02000603000000000000" pitchFamily="2" charset="77"/>
              </a:rPr>
              <a:t>) </a:t>
            </a:r>
            <a:r>
              <a:rPr lang="fr-FR" sz="1200" dirty="0" smtClean="0">
                <a:latin typeface="Abhaya Libre" panose="02000603000000000000" pitchFamily="2" charset="77"/>
              </a:rPr>
              <a:t>Changer </a:t>
            </a:r>
            <a:r>
              <a:rPr lang="fr-FR" sz="1200" dirty="0">
                <a:latin typeface="Abhaya Libre" panose="02000603000000000000" pitchFamily="2" charset="77"/>
              </a:rPr>
              <a:t>la couleur d'arrière-plan de la page de la </a:t>
            </a:r>
            <a:r>
              <a:rPr lang="fr-FR" sz="1200" dirty="0" smtClean="0">
                <a:latin typeface="Abhaya Libre" panose="02000603000000000000" pitchFamily="2" charset="77"/>
              </a:rPr>
              <a:t>modale.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en-GB" sz="1200" b="1" i="1" dirty="0">
                <a:latin typeface="Abhaya Libre" panose="02000603000000000000" pitchFamily="2" charset="77"/>
              </a:rPr>
              <a:t>modalBtnColor </a:t>
            </a:r>
            <a:r>
              <a:rPr lang="en-GB" sz="1200" dirty="0">
                <a:latin typeface="Abhaya Libre" panose="02000603000000000000" pitchFamily="2" charset="77"/>
              </a:rPr>
              <a:t>) </a:t>
            </a:r>
            <a:r>
              <a:rPr lang="fr-FR" sz="1200" dirty="0">
                <a:latin typeface="Abhaya Libre" panose="02000603000000000000" pitchFamily="2" charset="77"/>
              </a:rPr>
              <a:t>Modifier la couleur du bouton de fermeture de la modale (X).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en-GB" sz="1200" b="1" i="1" dirty="0" smtClean="0">
                <a:latin typeface="Abhaya Libre" panose="02000603000000000000" pitchFamily="2" charset="77"/>
              </a:rPr>
              <a:t>modalBg</a:t>
            </a:r>
            <a:r>
              <a:rPr lang="en-GB" sz="1200" dirty="0" smtClean="0">
                <a:latin typeface="Abhaya Libre" panose="02000603000000000000" pitchFamily="2" charset="77"/>
              </a:rPr>
              <a:t>  ) </a:t>
            </a:r>
            <a:r>
              <a:rPr lang="fr-FR" sz="1200" dirty="0" smtClean="0">
                <a:latin typeface="Abhaya Libre" panose="02000603000000000000" pitchFamily="2" charset="77"/>
              </a:rPr>
              <a:t>Changer </a:t>
            </a:r>
            <a:r>
              <a:rPr lang="fr-FR" sz="1200" dirty="0">
                <a:latin typeface="Abhaya Libre" panose="02000603000000000000" pitchFamily="2" charset="77"/>
              </a:rPr>
              <a:t>la couleur du corps de la </a:t>
            </a:r>
            <a:r>
              <a:rPr lang="fr-FR" sz="1200" dirty="0" smtClean="0">
                <a:latin typeface="Abhaya Libre" panose="02000603000000000000" pitchFamily="2" charset="77"/>
              </a:rPr>
              <a:t>modale.</a:t>
            </a:r>
            <a:endParaRPr lang="fr-FR" sz="1200" dirty="0">
              <a:latin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en-GB" sz="1200" b="1" i="1" dirty="0" smtClean="0">
                <a:latin typeface="Abhaya Libre" panose="02000603000000000000" pitchFamily="2" charset="77"/>
              </a:rPr>
              <a:t>modalBorder</a:t>
            </a:r>
            <a:r>
              <a:rPr lang="en-GB" sz="1200" dirty="0" smtClean="0">
                <a:latin typeface="Abhaya Libre" panose="02000603000000000000" pitchFamily="2" charset="77"/>
              </a:rPr>
              <a:t> ) </a:t>
            </a:r>
            <a:r>
              <a:rPr lang="fr-FR" sz="1200" dirty="0" smtClean="0">
                <a:latin typeface="Abhaya Libre" panose="02000603000000000000" pitchFamily="2" charset="77"/>
              </a:rPr>
              <a:t>Modifier </a:t>
            </a:r>
            <a:r>
              <a:rPr lang="fr-FR" sz="1200" dirty="0">
                <a:latin typeface="Abhaya Libre" panose="02000603000000000000" pitchFamily="2" charset="77"/>
              </a:rPr>
              <a:t>le contour de la bordure de la </a:t>
            </a:r>
            <a:r>
              <a:rPr lang="fr-FR" sz="1200" dirty="0" smtClean="0">
                <a:latin typeface="Abhaya Libre" panose="02000603000000000000" pitchFamily="2" charset="77"/>
              </a:rPr>
              <a:t>modale.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en-GB" sz="1200" b="1" i="1" dirty="0">
                <a:latin typeface="Abhaya Libre" panose="02000603000000000000" pitchFamily="2" charset="77"/>
              </a:rPr>
              <a:t>modalTxt </a:t>
            </a:r>
            <a:r>
              <a:rPr lang="en-GB" sz="1200" dirty="0">
                <a:latin typeface="Abhaya Libre" panose="02000603000000000000" pitchFamily="2" charset="77"/>
              </a:rPr>
              <a:t> ) </a:t>
            </a:r>
            <a:r>
              <a:rPr lang="fr-FR" sz="1200" dirty="0">
                <a:latin typeface="Abhaya Libre" panose="02000603000000000000" pitchFamily="2" charset="77"/>
              </a:rPr>
              <a:t>Changer la couleur du texte de la modale</a:t>
            </a:r>
            <a:r>
              <a:rPr lang="fr-FR" sz="1200" dirty="0" smtClean="0">
                <a:latin typeface="Abhaya Libre" panose="02000603000000000000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fr-FR" sz="1200" b="1" i="1" dirty="0" err="1">
                <a:latin typeface="Abhaya Libre" panose="02000603000000000000" pitchFamily="2" charset="77"/>
              </a:rPr>
              <a:t>modalRadius</a:t>
            </a:r>
            <a:r>
              <a:rPr lang="fr-FR" sz="1200" dirty="0">
                <a:latin typeface="Abhaya Libre" panose="02000603000000000000" pitchFamily="2" charset="77"/>
              </a:rPr>
              <a:t> ) Ajouter/supprimer le rayon de bordure par défaut de la modale.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en-GB" sz="1200" b="1" i="1" dirty="0" smtClean="0">
                <a:latin typeface="Abhaya Libre" panose="02000603000000000000" pitchFamily="2" charset="77"/>
              </a:rPr>
              <a:t>modalShadow</a:t>
            </a:r>
            <a:r>
              <a:rPr lang="en-GB" sz="1200" dirty="0" smtClean="0">
                <a:latin typeface="Abhaya Libre" panose="02000603000000000000" pitchFamily="2" charset="77"/>
              </a:rPr>
              <a:t> )  </a:t>
            </a:r>
            <a:r>
              <a:rPr lang="fr-FR" sz="1200" dirty="0" smtClean="0">
                <a:latin typeface="Abhaya Libre" panose="02000603000000000000" pitchFamily="2" charset="77"/>
              </a:rPr>
              <a:t>Ajouter/supprimer/modifier </a:t>
            </a:r>
            <a:r>
              <a:rPr lang="fr-FR" sz="1200" dirty="0">
                <a:latin typeface="Abhaya Libre" panose="02000603000000000000" pitchFamily="2" charset="77"/>
              </a:rPr>
              <a:t>l'ombre de la boîte de la modale.</a:t>
            </a:r>
          </a:p>
          <a:p>
            <a:pPr marL="87313" indent="-87313"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fr-FR" sz="1200" b="1" i="1" dirty="0" smtClean="0">
                <a:latin typeface="Abhaya Libre" panose="02000603000000000000" pitchFamily="2" charset="77"/>
              </a:rPr>
              <a:t>animation</a:t>
            </a:r>
            <a:r>
              <a:rPr lang="fr-FR" sz="1200" dirty="0" smtClean="0">
                <a:latin typeface="Abhaya Libre" panose="02000603000000000000" pitchFamily="2" charset="77"/>
              </a:rPr>
              <a:t> ) Ajouter/supprimer l'animation </a:t>
            </a:r>
            <a:r>
              <a:rPr lang="fr-FR" sz="1200" dirty="0">
                <a:latin typeface="Abhaya Libre" panose="02000603000000000000" pitchFamily="2" charset="77"/>
              </a:rPr>
              <a:t>par défaut de la </a:t>
            </a:r>
            <a:r>
              <a:rPr lang="fr-FR" sz="1200" dirty="0" smtClean="0">
                <a:latin typeface="Abhaya Libre" panose="02000603000000000000" pitchFamily="2" charset="77"/>
              </a:rPr>
              <a:t>modale. (animation </a:t>
            </a:r>
            <a:r>
              <a:rPr lang="fr-FR" sz="1200" dirty="0">
                <a:latin typeface="Abhaya Libre" panose="02000603000000000000" pitchFamily="2" charset="77"/>
              </a:rPr>
              <a:t>: la modale descend dans la vue)</a:t>
            </a:r>
          </a:p>
          <a:p>
            <a:endParaRPr lang="fr-FR" sz="1200" dirty="0">
              <a:latin typeface="Abhaya Libre" panose="02000603000000000000" pitchFamily="2" charset="77"/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6033817" y="2270453"/>
            <a:ext cx="989863" cy="200568"/>
          </a:xfrm>
          <a:prstGeom prst="straightConnector1">
            <a:avLst/>
          </a:prstGeom>
          <a:ln w="9525"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H="1">
            <a:off x="5477225" y="2555740"/>
            <a:ext cx="1546455" cy="340370"/>
          </a:xfrm>
          <a:prstGeom prst="straightConnector1">
            <a:avLst/>
          </a:prstGeom>
          <a:ln w="952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-239339" y="4236899"/>
            <a:ext cx="122124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dirty="0" smtClean="0">
                <a:latin typeface="Abhaya Libre" panose="02000603000000000000" pitchFamily="2" charset="77"/>
              </a:rPr>
              <a:t>( </a:t>
            </a:r>
            <a:r>
              <a:rPr lang="en-GB" sz="1050" b="1" i="1" dirty="0" err="1" smtClean="0">
                <a:latin typeface="Abhaya Libre" panose="02000603000000000000" pitchFamily="2" charset="77"/>
              </a:rPr>
              <a:t>closeModal</a:t>
            </a:r>
            <a:r>
              <a:rPr lang="en-GB" sz="1050" dirty="0" smtClean="0">
                <a:latin typeface="Abhaya Libre" panose="02000603000000000000" pitchFamily="2" charset="77"/>
              </a:rPr>
              <a:t> )</a:t>
            </a:r>
          </a:p>
          <a:p>
            <a:pPr algn="r"/>
            <a:r>
              <a:rPr lang="en-GB" sz="1050" dirty="0" smtClean="0">
                <a:latin typeface="Abhaya Libre" panose="02000603000000000000" pitchFamily="2" charset="77"/>
              </a:rPr>
              <a:t>( </a:t>
            </a:r>
            <a:r>
              <a:rPr lang="en-GB" sz="1050" b="1" i="1" dirty="0" err="1" smtClean="0">
                <a:latin typeface="Abhaya Libre" panose="02000603000000000000" pitchFamily="2" charset="77"/>
              </a:rPr>
              <a:t>modalTheme</a:t>
            </a:r>
            <a:r>
              <a:rPr lang="en-GB" sz="1050" dirty="0" smtClean="0">
                <a:latin typeface="Abhaya Libre" panose="02000603000000000000" pitchFamily="2" charset="77"/>
              </a:rPr>
              <a:t> )</a:t>
            </a:r>
            <a:endParaRPr lang="fr-FR" sz="1050" dirty="0" smtClean="0">
              <a:latin typeface="Abhaya Libre" panose="02000603000000000000" pitchFamily="2" charset="77"/>
            </a:endParaRPr>
          </a:p>
          <a:p>
            <a:pPr algn="r"/>
            <a:r>
              <a:rPr lang="fr-FR" sz="1050" dirty="0" smtClean="0">
                <a:latin typeface="Abhaya Libre" panose="02000603000000000000" pitchFamily="2" charset="77"/>
              </a:rPr>
              <a:t>( </a:t>
            </a:r>
            <a:r>
              <a:rPr lang="fr-FR" sz="1050" b="1" i="1" dirty="0">
                <a:latin typeface="Abhaya Libre" panose="02000603000000000000" pitchFamily="2" charset="77"/>
              </a:rPr>
              <a:t>logo</a:t>
            </a:r>
            <a:r>
              <a:rPr lang="fr-FR" sz="1050" dirty="0">
                <a:latin typeface="Abhaya Libre" panose="02000603000000000000" pitchFamily="2" charset="77"/>
              </a:rPr>
              <a:t> )</a:t>
            </a:r>
          </a:p>
          <a:p>
            <a:pPr algn="r"/>
            <a:r>
              <a:rPr lang="fr-FR" sz="1050" dirty="0" smtClean="0">
                <a:latin typeface="Abhaya Libre" panose="02000603000000000000" pitchFamily="2" charset="77"/>
              </a:rPr>
              <a:t>( </a:t>
            </a:r>
            <a:r>
              <a:rPr lang="fr-FR" sz="1050" b="1" i="1" dirty="0" err="1" smtClean="0">
                <a:latin typeface="Abhaya Libre" panose="02000603000000000000" pitchFamily="2" charset="77"/>
              </a:rPr>
              <a:t>heading</a:t>
            </a:r>
            <a:r>
              <a:rPr lang="fr-FR" sz="1050" dirty="0" smtClean="0">
                <a:latin typeface="Abhaya Libre" panose="02000603000000000000" pitchFamily="2" charset="77"/>
              </a:rPr>
              <a:t> )</a:t>
            </a:r>
          </a:p>
          <a:p>
            <a:pPr algn="r"/>
            <a:r>
              <a:rPr lang="fr-FR" sz="1050" dirty="0" smtClean="0">
                <a:latin typeface="Abhaya Libre" panose="02000603000000000000" pitchFamily="2" charset="77"/>
              </a:rPr>
              <a:t>( </a:t>
            </a:r>
            <a:r>
              <a:rPr lang="fr-FR" sz="1050" b="1" i="1" dirty="0" smtClean="0">
                <a:latin typeface="Abhaya Libre" panose="02000603000000000000" pitchFamily="2" charset="77"/>
              </a:rPr>
              <a:t>message</a:t>
            </a:r>
            <a:r>
              <a:rPr lang="fr-FR" sz="1050" dirty="0" smtClean="0">
                <a:latin typeface="Abhaya Libre" panose="02000603000000000000" pitchFamily="2" charset="77"/>
              </a:rPr>
              <a:t> )</a:t>
            </a:r>
          </a:p>
          <a:p>
            <a:pPr algn="r"/>
            <a:r>
              <a:rPr lang="en-GB" sz="1050" dirty="0" smtClean="0">
                <a:latin typeface="Abhaya Libre" panose="02000603000000000000" pitchFamily="2" charset="77"/>
              </a:rPr>
              <a:t>( </a:t>
            </a:r>
            <a:r>
              <a:rPr lang="en-GB" sz="1050" b="1" i="1" dirty="0" smtClean="0">
                <a:latin typeface="Abhaya Libre" panose="02000603000000000000" pitchFamily="2" charset="77"/>
              </a:rPr>
              <a:t>animation</a:t>
            </a:r>
            <a:r>
              <a:rPr lang="en-GB" sz="1050" dirty="0" smtClean="0">
                <a:latin typeface="Abhaya Libre" panose="02000603000000000000" pitchFamily="2" charset="77"/>
              </a:rPr>
              <a:t> )</a:t>
            </a:r>
            <a:endParaRPr lang="fr-FR" sz="1050" dirty="0">
              <a:latin typeface="Abhaya Libre" panose="02000603000000000000" pitchFamily="2" charset="77"/>
            </a:endParaRPr>
          </a:p>
        </p:txBody>
      </p:sp>
      <p:cxnSp>
        <p:nvCxnSpPr>
          <p:cNvPr id="14" name="Connecteur en angle 13"/>
          <p:cNvCxnSpPr/>
          <p:nvPr/>
        </p:nvCxnSpPr>
        <p:spPr>
          <a:xfrm rot="10800000">
            <a:off x="5033790" y="2806114"/>
            <a:ext cx="1965428" cy="548178"/>
          </a:xfrm>
          <a:prstGeom prst="bentConnector3">
            <a:avLst>
              <a:gd name="adj1" fmla="val 67738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en angle 22"/>
          <p:cNvCxnSpPr/>
          <p:nvPr/>
        </p:nvCxnSpPr>
        <p:spPr>
          <a:xfrm rot="10800000">
            <a:off x="5207030" y="2584174"/>
            <a:ext cx="1816650" cy="503442"/>
          </a:xfrm>
          <a:prstGeom prst="bentConnector3">
            <a:avLst>
              <a:gd name="adj1" fmla="val 38216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en angle 26"/>
          <p:cNvCxnSpPr/>
          <p:nvPr/>
        </p:nvCxnSpPr>
        <p:spPr>
          <a:xfrm rot="10800000">
            <a:off x="4871704" y="2689174"/>
            <a:ext cx="2116271" cy="94394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ngle 36"/>
          <p:cNvCxnSpPr/>
          <p:nvPr/>
        </p:nvCxnSpPr>
        <p:spPr>
          <a:xfrm rot="10800000">
            <a:off x="4871704" y="3131128"/>
            <a:ext cx="2127514" cy="793173"/>
          </a:xfrm>
          <a:prstGeom prst="bentConnector3">
            <a:avLst>
              <a:gd name="adj1" fmla="val 91515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en angle 40"/>
          <p:cNvCxnSpPr/>
          <p:nvPr/>
        </p:nvCxnSpPr>
        <p:spPr>
          <a:xfrm rot="10800000">
            <a:off x="4871705" y="3030683"/>
            <a:ext cx="2116271" cy="1433945"/>
          </a:xfrm>
          <a:prstGeom prst="bentConnector3">
            <a:avLst>
              <a:gd name="adj1" fmla="val 73077"/>
            </a:avLst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5656777"/>
            <a:ext cx="2980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latin typeface="Abhaya Libre" panose="02000603000000000000" pitchFamily="2" charset="77"/>
              </a:rPr>
              <a:t>Modal.propTypes</a:t>
            </a:r>
            <a:r>
              <a:rPr lang="en-GB" sz="1200" dirty="0">
                <a:latin typeface="Abhaya Libre" panose="02000603000000000000" pitchFamily="2" charset="77"/>
              </a:rPr>
              <a:t> = {</a:t>
            </a:r>
          </a:p>
          <a:p>
            <a:r>
              <a:rPr lang="en-GB" sz="1200" dirty="0">
                <a:latin typeface="Abhaya Libre" panose="02000603000000000000" pitchFamily="2" charset="77"/>
              </a:rPr>
              <a:t>  </a:t>
            </a:r>
            <a:r>
              <a:rPr lang="en-GB" sz="1200" dirty="0" err="1">
                <a:latin typeface="Abhaya Libre" panose="02000603000000000000" pitchFamily="2" charset="77"/>
              </a:rPr>
              <a:t>closeModal</a:t>
            </a:r>
            <a:r>
              <a:rPr lang="en-GB" sz="1200" dirty="0">
                <a:latin typeface="Abhaya Libre" panose="02000603000000000000" pitchFamily="2" charset="77"/>
              </a:rPr>
              <a:t>: </a:t>
            </a:r>
            <a:r>
              <a:rPr lang="en-GB" sz="1200" dirty="0" err="1">
                <a:latin typeface="Abhaya Libre" panose="02000603000000000000" pitchFamily="2" charset="77"/>
              </a:rPr>
              <a:t>PropTypes.func.isRequired</a:t>
            </a:r>
            <a:r>
              <a:rPr lang="en-GB" sz="1200" dirty="0">
                <a:latin typeface="Abhaya Libre" panose="02000603000000000000" pitchFamily="2" charset="77"/>
              </a:rPr>
              <a:t>,</a:t>
            </a:r>
          </a:p>
          <a:p>
            <a:r>
              <a:rPr lang="en-GB" sz="1200" dirty="0">
                <a:latin typeface="Abhaya Libre" panose="02000603000000000000" pitchFamily="2" charset="77"/>
              </a:rPr>
              <a:t>  </a:t>
            </a:r>
            <a:r>
              <a:rPr lang="en-GB" sz="1200" dirty="0" err="1">
                <a:latin typeface="Abhaya Libre" panose="02000603000000000000" pitchFamily="2" charset="77"/>
              </a:rPr>
              <a:t>modalTheme</a:t>
            </a:r>
            <a:r>
              <a:rPr lang="en-GB" sz="1200" dirty="0">
                <a:latin typeface="Abhaya Libre" panose="02000603000000000000" pitchFamily="2" charset="77"/>
              </a:rPr>
              <a:t>: </a:t>
            </a:r>
            <a:r>
              <a:rPr lang="en-GB" sz="1200" dirty="0" err="1">
                <a:latin typeface="Abhaya Libre" panose="02000603000000000000" pitchFamily="2" charset="77"/>
              </a:rPr>
              <a:t>PropTypes.object.isRequired</a:t>
            </a:r>
            <a:r>
              <a:rPr lang="en-GB" sz="1200" dirty="0">
                <a:latin typeface="Abhaya Libre" panose="02000603000000000000" pitchFamily="2" charset="77"/>
              </a:rPr>
              <a:t>,</a:t>
            </a:r>
          </a:p>
          <a:p>
            <a:r>
              <a:rPr lang="en-GB" sz="1200" dirty="0">
                <a:latin typeface="Abhaya Libre" panose="02000603000000000000" pitchFamily="2" charset="77"/>
              </a:rPr>
              <a:t>  logo: </a:t>
            </a:r>
            <a:r>
              <a:rPr lang="en-GB" sz="1200" dirty="0" err="1">
                <a:latin typeface="Abhaya Libre" panose="02000603000000000000" pitchFamily="2" charset="77"/>
              </a:rPr>
              <a:t>PropTypes.string</a:t>
            </a:r>
            <a:r>
              <a:rPr lang="en-GB" sz="1200" dirty="0">
                <a:latin typeface="Abhaya Libre" panose="02000603000000000000" pitchFamily="2" charset="77"/>
              </a:rPr>
              <a:t>,</a:t>
            </a:r>
          </a:p>
          <a:p>
            <a:r>
              <a:rPr lang="en-GB" sz="1200" dirty="0">
                <a:latin typeface="Abhaya Libre" panose="02000603000000000000" pitchFamily="2" charset="77"/>
              </a:rPr>
              <a:t>  heading: </a:t>
            </a:r>
            <a:r>
              <a:rPr lang="en-GB" sz="1200" dirty="0" err="1">
                <a:latin typeface="Abhaya Libre" panose="02000603000000000000" pitchFamily="2" charset="77"/>
              </a:rPr>
              <a:t>PropTypes.string.isRequired</a:t>
            </a:r>
            <a:r>
              <a:rPr lang="en-GB" sz="1200" dirty="0">
                <a:latin typeface="Abhaya Libre" panose="02000603000000000000" pitchFamily="2" charset="77"/>
              </a:rPr>
              <a:t>,</a:t>
            </a:r>
          </a:p>
          <a:p>
            <a:r>
              <a:rPr lang="en-GB" sz="1200" dirty="0">
                <a:latin typeface="Abhaya Libre" panose="02000603000000000000" pitchFamily="2" charset="77"/>
              </a:rPr>
              <a:t>  message : </a:t>
            </a:r>
            <a:r>
              <a:rPr lang="en-GB" sz="1200" dirty="0" err="1">
                <a:latin typeface="Abhaya Libre" panose="02000603000000000000" pitchFamily="2" charset="77"/>
              </a:rPr>
              <a:t>PropTypes.string</a:t>
            </a:r>
            <a:r>
              <a:rPr lang="en-GB" sz="1200" dirty="0" smtClean="0">
                <a:latin typeface="Abhaya Libre" panose="02000603000000000000" pitchFamily="2" charset="77"/>
              </a:rPr>
              <a:t>, }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52" name="Accolade ouvrante 51"/>
          <p:cNvSpPr/>
          <p:nvPr/>
        </p:nvSpPr>
        <p:spPr>
          <a:xfrm>
            <a:off x="1098508" y="4354698"/>
            <a:ext cx="527774" cy="748703"/>
          </a:xfrm>
          <a:prstGeom prst="leftBrace">
            <a:avLst>
              <a:gd name="adj1" fmla="val 8333"/>
              <a:gd name="adj2" fmla="val 53119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Accolade ouvrante 53"/>
          <p:cNvSpPr/>
          <p:nvPr/>
        </p:nvSpPr>
        <p:spPr>
          <a:xfrm>
            <a:off x="1293872" y="2301675"/>
            <a:ext cx="328358" cy="860674"/>
          </a:xfrm>
          <a:prstGeom prst="leftBrac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1" name="Connecteur en angle 60"/>
          <p:cNvCxnSpPr>
            <a:stCxn id="54" idx="1"/>
          </p:cNvCxnSpPr>
          <p:nvPr/>
        </p:nvCxnSpPr>
        <p:spPr>
          <a:xfrm rot="10800000" flipV="1">
            <a:off x="55232" y="2732011"/>
            <a:ext cx="1238640" cy="1674291"/>
          </a:xfrm>
          <a:prstGeom prst="bentConnector2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363979" y="6554979"/>
            <a:ext cx="5069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>
                <a:latin typeface="Abhaya Libre" panose="02000603000000000000" pitchFamily="2" charset="77"/>
              </a:rPr>
              <a:t> https</a:t>
            </a:r>
            <a:r>
              <a:rPr lang="en-GB" sz="1200" dirty="0">
                <a:latin typeface="Abhaya Libre" panose="02000603000000000000" pitchFamily="2" charset="77"/>
              </a:rPr>
              <a:t>://www.npmjs.com/package/react-custom-modal-by-msparkystevens</a:t>
            </a:r>
            <a:endParaRPr lang="fr-FR" sz="1200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82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12395880" y="-230144"/>
            <a:ext cx="1423131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– 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Redux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store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581001"/>
            <a:ext cx="11678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latin typeface="Abhaya Libre" panose="02000603000000000000" pitchFamily="2" charset="77"/>
              </a:rPr>
              <a:t>Redux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  <a:r>
              <a:rPr lang="fr-FR" sz="1200" dirty="0" err="1">
                <a:latin typeface="Abhaya Libre" panose="02000603000000000000" pitchFamily="2" charset="77"/>
              </a:rPr>
              <a:t>Toolkit</a:t>
            </a:r>
            <a:r>
              <a:rPr lang="fr-FR" sz="1200" dirty="0">
                <a:latin typeface="Abhaya Libre" panose="02000603000000000000" pitchFamily="2" charset="77"/>
              </a:rPr>
              <a:t> permettent de combiner </a:t>
            </a:r>
            <a:r>
              <a:rPr lang="fr-FR" sz="1200" dirty="0" err="1">
                <a:latin typeface="Abhaya Libre" panose="02000603000000000000" pitchFamily="2" charset="77"/>
              </a:rPr>
              <a:t>createAction</a:t>
            </a:r>
            <a:r>
              <a:rPr lang="fr-FR" sz="1200" dirty="0">
                <a:latin typeface="Abhaya Libre" panose="02000603000000000000" pitchFamily="2" charset="77"/>
              </a:rPr>
              <a:t>  et </a:t>
            </a:r>
            <a:r>
              <a:rPr lang="fr-FR" sz="1200" dirty="0" err="1">
                <a:latin typeface="Abhaya Libre" panose="02000603000000000000" pitchFamily="2" charset="77"/>
              </a:rPr>
              <a:t>createReducer</a:t>
            </a:r>
            <a:r>
              <a:rPr lang="fr-FR" sz="1200" dirty="0">
                <a:latin typeface="Abhaya Libre" panose="02000603000000000000" pitchFamily="2" charset="77"/>
              </a:rPr>
              <a:t>  en un seul appel de fonction. Cela permet de définir les actions et le </a:t>
            </a:r>
            <a:r>
              <a:rPr lang="fr-FR" sz="1200" dirty="0" err="1" smtClean="0">
                <a:latin typeface="Abhaya Libre" panose="02000603000000000000" pitchFamily="2" charset="77"/>
              </a:rPr>
              <a:t>reducer</a:t>
            </a:r>
            <a:r>
              <a:rPr lang="fr-FR" sz="1200" dirty="0" smtClean="0">
                <a:latin typeface="Abhaya Libre" panose="02000603000000000000" pitchFamily="2" charset="77"/>
              </a:rPr>
              <a:t> qui </a:t>
            </a:r>
            <a:r>
              <a:rPr lang="fr-FR" sz="1200" dirty="0">
                <a:latin typeface="Abhaya Libre" panose="02000603000000000000" pitchFamily="2" charset="77"/>
              </a:rPr>
              <a:t>les accompagne, en une seule fois.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grpSp>
        <p:nvGrpSpPr>
          <p:cNvPr id="39" name="Groupe 38"/>
          <p:cNvGrpSpPr/>
          <p:nvPr/>
        </p:nvGrpSpPr>
        <p:grpSpPr>
          <a:xfrm>
            <a:off x="6261709" y="1212617"/>
            <a:ext cx="4470815" cy="4441804"/>
            <a:chOff x="5960289" y="1212617"/>
            <a:chExt cx="4470815" cy="4441804"/>
          </a:xfrm>
        </p:grpSpPr>
        <p:grpSp>
          <p:nvGrpSpPr>
            <p:cNvPr id="14" name="Groupe 13"/>
            <p:cNvGrpSpPr/>
            <p:nvPr/>
          </p:nvGrpSpPr>
          <p:grpSpPr>
            <a:xfrm>
              <a:off x="5960289" y="1212617"/>
              <a:ext cx="3954862" cy="2489612"/>
              <a:chOff x="4517858" y="3679345"/>
              <a:chExt cx="3954862" cy="2489612"/>
            </a:xfrm>
          </p:grpSpPr>
          <p:pic>
            <p:nvPicPr>
              <p:cNvPr id="41" name="Image 4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250483" y="2946720"/>
                <a:ext cx="2489612" cy="3954862"/>
              </a:xfrm>
              <a:prstGeom prst="rect">
                <a:avLst/>
              </a:prstGeom>
            </p:spPr>
          </p:pic>
          <p:pic>
            <p:nvPicPr>
              <p:cNvPr id="12" name="Image 11"/>
              <p:cNvPicPr preferRelativeResize="0"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7603" y="3790151"/>
                <a:ext cx="3348000" cy="2268000"/>
              </a:xfrm>
              <a:prstGeom prst="rect">
                <a:avLst/>
              </a:prstGeom>
            </p:spPr>
          </p:pic>
        </p:grpSp>
        <p:grpSp>
          <p:nvGrpSpPr>
            <p:cNvPr id="9" name="Groupe 8"/>
            <p:cNvGrpSpPr/>
            <p:nvPr/>
          </p:nvGrpSpPr>
          <p:grpSpPr>
            <a:xfrm>
              <a:off x="6476242" y="3164809"/>
              <a:ext cx="3954862" cy="2489612"/>
              <a:chOff x="1050826" y="1714819"/>
              <a:chExt cx="3954862" cy="2489612"/>
            </a:xfrm>
          </p:grpSpPr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783451" y="982194"/>
                <a:ext cx="2489612" cy="3954862"/>
              </a:xfrm>
              <a:prstGeom prst="rect">
                <a:avLst/>
              </a:prstGeom>
            </p:spPr>
          </p:pic>
          <p:pic>
            <p:nvPicPr>
              <p:cNvPr id="8" name="Image 7"/>
              <p:cNvPicPr preferRelativeResize="0"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4257" y="1829703"/>
                <a:ext cx="3348000" cy="2268000"/>
              </a:xfrm>
              <a:prstGeom prst="rect">
                <a:avLst/>
              </a:prstGeom>
            </p:spPr>
          </p:pic>
        </p:grpSp>
      </p:grpSp>
      <p:grpSp>
        <p:nvGrpSpPr>
          <p:cNvPr id="50" name="Groupe 49"/>
          <p:cNvGrpSpPr/>
          <p:nvPr/>
        </p:nvGrpSpPr>
        <p:grpSpPr>
          <a:xfrm>
            <a:off x="1359745" y="1212617"/>
            <a:ext cx="4439691" cy="4441804"/>
            <a:chOff x="1359745" y="1212617"/>
            <a:chExt cx="4439691" cy="4441804"/>
          </a:xfrm>
        </p:grpSpPr>
        <p:grpSp>
          <p:nvGrpSpPr>
            <p:cNvPr id="34" name="Groupe 33"/>
            <p:cNvGrpSpPr/>
            <p:nvPr/>
          </p:nvGrpSpPr>
          <p:grpSpPr>
            <a:xfrm>
              <a:off x="1359745" y="1212617"/>
              <a:ext cx="3954862" cy="2489612"/>
              <a:chOff x="1359745" y="1212617"/>
              <a:chExt cx="3954862" cy="2489612"/>
            </a:xfrm>
          </p:grpSpPr>
          <p:pic>
            <p:nvPicPr>
              <p:cNvPr id="46" name="Image 4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92370" y="479992"/>
                <a:ext cx="2489612" cy="3954862"/>
              </a:xfrm>
              <a:prstGeom prst="rect">
                <a:avLst/>
              </a:prstGeom>
            </p:spPr>
          </p:pic>
          <p:pic>
            <p:nvPicPr>
              <p:cNvPr id="32" name="Image 3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7693" y="1324800"/>
                <a:ext cx="3348000" cy="2268000"/>
              </a:xfrm>
              <a:prstGeom prst="rect">
                <a:avLst/>
              </a:prstGeom>
            </p:spPr>
          </p:pic>
        </p:grpSp>
        <p:grpSp>
          <p:nvGrpSpPr>
            <p:cNvPr id="38" name="Groupe 37"/>
            <p:cNvGrpSpPr/>
            <p:nvPr/>
          </p:nvGrpSpPr>
          <p:grpSpPr>
            <a:xfrm>
              <a:off x="1844574" y="3164809"/>
              <a:ext cx="3954862" cy="2489612"/>
              <a:chOff x="1844574" y="3164809"/>
              <a:chExt cx="3954862" cy="2489612"/>
            </a:xfrm>
          </p:grpSpPr>
          <p:pic>
            <p:nvPicPr>
              <p:cNvPr id="42" name="Image 4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577199" y="2432184"/>
                <a:ext cx="2489612" cy="3954862"/>
              </a:xfrm>
              <a:prstGeom prst="rect">
                <a:avLst/>
              </a:prstGeom>
            </p:spPr>
          </p:pic>
          <p:pic>
            <p:nvPicPr>
              <p:cNvPr id="36" name="Image 35"/>
              <p:cNvPicPr preferRelativeResize="0"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1691" y="3279693"/>
                <a:ext cx="3348000" cy="2268000"/>
              </a:xfrm>
              <a:prstGeom prst="rect">
                <a:avLst/>
              </a:prstGeom>
            </p:spPr>
          </p:pic>
        </p:grpSp>
      </p:grpSp>
      <p:sp>
        <p:nvSpPr>
          <p:cNvPr id="54" name="Rectangle 53"/>
          <p:cNvSpPr/>
          <p:nvPr/>
        </p:nvSpPr>
        <p:spPr bwMode="auto">
          <a:xfrm>
            <a:off x="1929170" y="2331909"/>
            <a:ext cx="976010" cy="150034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5" name="Rectangle 54"/>
          <p:cNvSpPr/>
          <p:nvPr/>
        </p:nvSpPr>
        <p:spPr bwMode="auto">
          <a:xfrm>
            <a:off x="2991435" y="4105602"/>
            <a:ext cx="976010" cy="150034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261709" y="957014"/>
            <a:ext cx="3954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Store: basique ( pas </a:t>
            </a:r>
            <a:r>
              <a:rPr lang="fr-FR" sz="1200" dirty="0">
                <a:latin typeface="Abhaya Libre" panose="02000603000000000000" pitchFamily="2" charset="77"/>
              </a:rPr>
              <a:t>de persistance </a:t>
            </a:r>
            <a:r>
              <a:rPr lang="fr-FR" sz="1200" dirty="0" smtClean="0">
                <a:latin typeface="Abhaya Libre" panose="02000603000000000000" pitchFamily="2" charset="77"/>
              </a:rPr>
              <a:t>d'état ).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777662" y="5649448"/>
            <a:ext cx="3954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Store </a:t>
            </a:r>
            <a:r>
              <a:rPr lang="fr-FR" sz="1200" dirty="0">
                <a:latin typeface="Abhaya Libre" panose="02000603000000000000" pitchFamily="2" charset="77"/>
              </a:rPr>
              <a:t>: ( utilisation de </a:t>
            </a:r>
            <a:r>
              <a:rPr lang="fr-FR" sz="1200" dirty="0" err="1">
                <a:latin typeface="Abhaya Libre" panose="02000603000000000000" pitchFamily="2" charset="77"/>
              </a:rPr>
              <a:t>localStorage</a:t>
            </a:r>
            <a:r>
              <a:rPr lang="fr-FR" sz="1200" dirty="0">
                <a:latin typeface="Abhaya Libre" panose="02000603000000000000" pitchFamily="2" charset="77"/>
              </a:rPr>
              <a:t> pour faire persister l'état </a:t>
            </a:r>
            <a:r>
              <a:rPr lang="fr-FR" sz="1200" dirty="0" err="1">
                <a:latin typeface="Abhaya Libre" panose="02000603000000000000" pitchFamily="2" charset="77"/>
              </a:rPr>
              <a:t>Redux</a:t>
            </a:r>
            <a:r>
              <a:rPr lang="fr-FR" sz="1200" dirty="0">
                <a:latin typeface="Abhaya Libre" panose="02000603000000000000" pitchFamily="2" charset="77"/>
              </a:rPr>
              <a:t> entre les </a:t>
            </a:r>
            <a:r>
              <a:rPr lang="fr-FR" sz="1200" dirty="0" smtClean="0">
                <a:latin typeface="Abhaya Libre" panose="02000603000000000000" pitchFamily="2" charset="77"/>
              </a:rPr>
              <a:t>rechargements ).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364680" y="957014"/>
            <a:ext cx="3954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Action « </a:t>
            </a:r>
            <a:r>
              <a:rPr lang="fr-FR" sz="1200" dirty="0" err="1" smtClean="0">
                <a:latin typeface="Abhaya Libre" panose="02000603000000000000" pitchFamily="2" charset="77"/>
              </a:rPr>
              <a:t>dispatch</a:t>
            </a:r>
            <a:r>
              <a:rPr lang="fr-FR" sz="1200" dirty="0" smtClean="0">
                <a:latin typeface="Abhaya Libre" panose="02000603000000000000" pitchFamily="2" charset="77"/>
              </a:rPr>
              <a:t> » </a:t>
            </a:r>
            <a:r>
              <a:rPr lang="fr-FR" sz="1200" dirty="0">
                <a:latin typeface="Abhaya Libre" panose="02000603000000000000" pitchFamily="2" charset="77"/>
              </a:rPr>
              <a:t>pour ajouter un nouvel </a:t>
            </a:r>
            <a:r>
              <a:rPr lang="fr-FR" sz="1200" dirty="0" smtClean="0">
                <a:latin typeface="Abhaya Libre" panose="02000603000000000000" pitchFamily="2" charset="77"/>
              </a:rPr>
              <a:t>employé.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844574" y="5649448"/>
            <a:ext cx="3954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Action « </a:t>
            </a:r>
            <a:r>
              <a:rPr lang="fr-FR" sz="1200" dirty="0" err="1" smtClean="0">
                <a:latin typeface="Abhaya Libre" panose="02000603000000000000" pitchFamily="2" charset="77"/>
              </a:rPr>
              <a:t>dispatch</a:t>
            </a:r>
            <a:r>
              <a:rPr lang="fr-FR" sz="1200" dirty="0" smtClean="0">
                <a:latin typeface="Abhaya Libre" panose="02000603000000000000" pitchFamily="2" charset="77"/>
              </a:rPr>
              <a:t> » </a:t>
            </a:r>
            <a:r>
              <a:rPr lang="fr-FR" sz="1200" dirty="0">
                <a:latin typeface="Abhaya Libre" panose="02000603000000000000" pitchFamily="2" charset="77"/>
              </a:rPr>
              <a:t>pour obtenir tous les employés </a:t>
            </a:r>
            <a:r>
              <a:rPr lang="fr-FR" sz="1200" dirty="0" smtClean="0">
                <a:latin typeface="Abhaya Libre" panose="02000603000000000000" pitchFamily="2" charset="77"/>
              </a:rPr>
              <a:t>( affichés </a:t>
            </a:r>
            <a:r>
              <a:rPr lang="fr-FR" sz="1200" dirty="0">
                <a:latin typeface="Abhaya Libre" panose="02000603000000000000" pitchFamily="2" charset="77"/>
              </a:rPr>
              <a:t>dans le </a:t>
            </a:r>
            <a:r>
              <a:rPr lang="fr-FR" sz="1200" dirty="0" smtClean="0">
                <a:latin typeface="Abhaya Libre" panose="02000603000000000000" pitchFamily="2" charset="77"/>
              </a:rPr>
              <a:t>tableau ).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6698633" y="2549871"/>
            <a:ext cx="1520517" cy="55386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 bwMode="auto">
          <a:xfrm>
            <a:off x="7153048" y="4112785"/>
            <a:ext cx="2377614" cy="622569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 bwMode="auto">
          <a:xfrm>
            <a:off x="7153048" y="4788223"/>
            <a:ext cx="2377614" cy="262731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18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2205" y="621760"/>
            <a:ext cx="3331265" cy="5291864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56" y="1708439"/>
            <a:ext cx="4428000" cy="3096000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44746" y="1878011"/>
            <a:ext cx="3331265" cy="529186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1071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tests de performance (</a:t>
            </a:r>
            <a:r>
              <a:rPr lang="fr-FR" sz="24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Lighthouse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)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la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création des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employés. 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81905" y="4936557"/>
            <a:ext cx="448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L'ancienne </a:t>
            </a:r>
            <a:r>
              <a:rPr lang="fr-FR" sz="1200" dirty="0">
                <a:latin typeface="Abhaya Libre" panose="02000603000000000000" pitchFamily="2" charset="77"/>
              </a:rPr>
              <a:t>application (utilisant des plugins </a:t>
            </a:r>
            <a:r>
              <a:rPr lang="fr-FR" sz="1200" dirty="0" smtClean="0">
                <a:latin typeface="Abhaya Libre" panose="02000603000000000000" pitchFamily="2" charset="77"/>
              </a:rPr>
              <a:t>– jQuery)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6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" y="6554979"/>
            <a:ext cx="11433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Les </a:t>
            </a:r>
            <a:r>
              <a:rPr lang="fr-FR" sz="1200" dirty="0">
                <a:latin typeface="Abhaya Libre" panose="02000603000000000000" pitchFamily="2" charset="77"/>
              </a:rPr>
              <a:t>tests de performance (</a:t>
            </a:r>
            <a:r>
              <a:rPr lang="fr-FR" sz="1200" dirty="0" err="1">
                <a:latin typeface="Abhaya Libre" panose="02000603000000000000" pitchFamily="2" charset="77"/>
              </a:rPr>
              <a:t>Lighthouse</a:t>
            </a:r>
            <a:r>
              <a:rPr lang="fr-FR" sz="1200" dirty="0">
                <a:latin typeface="Abhaya Libre" panose="02000603000000000000" pitchFamily="2" charset="77"/>
              </a:rPr>
              <a:t>) en comparant l'ancienne et la nouvelle </a:t>
            </a:r>
            <a:r>
              <a:rPr lang="fr-FR" sz="1200" dirty="0" smtClean="0">
                <a:latin typeface="Abhaya Libre" panose="02000603000000000000" pitchFamily="2" charset="77"/>
              </a:rPr>
              <a:t>application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4" name="Image 3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884" y="2987196"/>
            <a:ext cx="4428000" cy="3096000"/>
          </a:xfrm>
          <a:prstGeom prst="rect">
            <a:avLst/>
          </a:prstGeom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470583" y="6150038"/>
            <a:ext cx="5285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</a:rPr>
              <a:t>nouvelle application (en utilisant des composants </a:t>
            </a:r>
            <a:r>
              <a:rPr lang="fr-FR" sz="1200" dirty="0" err="1">
                <a:latin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36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2205" y="621760"/>
            <a:ext cx="3331265" cy="529186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1071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tests de performance (</a:t>
            </a:r>
            <a:r>
              <a:rPr lang="fr-FR" sz="24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Lighthouse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) - la page des employés actuels. 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81905" y="4936557"/>
            <a:ext cx="448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L'ancienne </a:t>
            </a:r>
            <a:r>
              <a:rPr lang="fr-FR" sz="1200" dirty="0">
                <a:latin typeface="Abhaya Libre" panose="02000603000000000000" pitchFamily="2" charset="77"/>
              </a:rPr>
              <a:t>application (utilisant des plugins </a:t>
            </a:r>
            <a:r>
              <a:rPr lang="fr-FR" sz="1200" dirty="0" smtClean="0">
                <a:latin typeface="Abhaya Libre" panose="02000603000000000000" pitchFamily="2" charset="77"/>
              </a:rPr>
              <a:t>– jQuery)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6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" y="6554979"/>
            <a:ext cx="11433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Les </a:t>
            </a:r>
            <a:r>
              <a:rPr lang="fr-FR" sz="1200" dirty="0">
                <a:latin typeface="Abhaya Libre" panose="02000603000000000000" pitchFamily="2" charset="77"/>
              </a:rPr>
              <a:t>tests de performance (</a:t>
            </a:r>
            <a:r>
              <a:rPr lang="fr-FR" sz="1200" dirty="0" err="1">
                <a:latin typeface="Abhaya Libre" panose="02000603000000000000" pitchFamily="2" charset="77"/>
              </a:rPr>
              <a:t>Lighthouse</a:t>
            </a:r>
            <a:r>
              <a:rPr lang="fr-FR" sz="1200" dirty="0">
                <a:latin typeface="Abhaya Libre" panose="02000603000000000000" pitchFamily="2" charset="77"/>
              </a:rPr>
              <a:t>) en comparant l'ancienne et la nouvelle </a:t>
            </a:r>
            <a:r>
              <a:rPr lang="fr-FR" sz="1200" dirty="0" smtClean="0">
                <a:latin typeface="Abhaya Libre" panose="02000603000000000000" pitchFamily="2" charset="77"/>
              </a:rPr>
              <a:t>application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470583" y="6150038"/>
            <a:ext cx="5285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</a:rPr>
              <a:t>nouvelle application (en utilisant des composants </a:t>
            </a:r>
            <a:r>
              <a:rPr lang="fr-FR" sz="1200" dirty="0" err="1">
                <a:latin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</a:rPr>
              <a:t>)</a:t>
            </a:r>
          </a:p>
        </p:txBody>
      </p:sp>
      <p:pic>
        <p:nvPicPr>
          <p:cNvPr id="6" name="Image 5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56" y="1710000"/>
            <a:ext cx="4428000" cy="3096000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44746" y="1878011"/>
            <a:ext cx="3331265" cy="5291864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884" y="2988000"/>
            <a:ext cx="4428000" cy="3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7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9579" y="1457931"/>
            <a:ext cx="2410816" cy="3671015"/>
          </a:xfrm>
          <a:prstGeom prst="rect">
            <a:avLst/>
          </a:prstGeom>
        </p:spPr>
      </p:pic>
      <p:pic>
        <p:nvPicPr>
          <p:cNvPr id="9" name="Image 8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987" y="1961438"/>
            <a:ext cx="1476000" cy="2664000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458" y="1655921"/>
            <a:ext cx="2448000" cy="3600000"/>
          </a:xfrm>
          <a:prstGeom prst="rect">
            <a:avLst/>
          </a:prstGeom>
        </p:spPr>
      </p:pic>
      <p:pic>
        <p:nvPicPr>
          <p:cNvPr id="7" name="Image 6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013" y="1888508"/>
            <a:ext cx="2232000" cy="3240000"/>
          </a:xfrm>
          <a:prstGeom prst="rect">
            <a:avLst/>
          </a:prstGeom>
        </p:spPr>
      </p:pic>
      <p:grpSp>
        <p:nvGrpSpPr>
          <p:cNvPr id="50" name="Group 20"/>
          <p:cNvGrpSpPr>
            <a:grpSpLocks noChangeAspect="1"/>
          </p:cNvGrpSpPr>
          <p:nvPr/>
        </p:nvGrpSpPr>
        <p:grpSpPr>
          <a:xfrm>
            <a:off x="428345" y="1642869"/>
            <a:ext cx="4580490" cy="2636752"/>
            <a:chOff x="5898415" y="1976415"/>
            <a:chExt cx="5654530" cy="3255020"/>
          </a:xfrm>
        </p:grpSpPr>
        <p:sp>
          <p:nvSpPr>
            <p:cNvPr id="51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2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9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1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2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3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4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pic>
        <p:nvPicPr>
          <p:cNvPr id="4" name="Image 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1774400"/>
            <a:ext cx="3492000" cy="2232000"/>
          </a:xfrm>
          <a:prstGeom prst="rect">
            <a:avLst/>
          </a:prstGeom>
        </p:spPr>
      </p:pic>
      <p:pic>
        <p:nvPicPr>
          <p:cNvPr id="67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9228" y="2999679"/>
            <a:ext cx="2410816" cy="3671015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632225" y="839079"/>
            <a:ext cx="8431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503000000000000" pitchFamily="2" charset="0"/>
                <a:cs typeface="Abhaya Libre" panose="02000503000000000000" pitchFamily="2" charset="0"/>
              </a:rPr>
              <a:t>Le site est adapté aux desktops, aux tablettes et aux mobiles : Démonstration en direct.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Responsive design</a:t>
            </a:r>
            <a:r>
              <a:rPr lang="fr-FR" sz="4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19" name="Group 20"/>
          <p:cNvGrpSpPr>
            <a:grpSpLocks noChangeAspect="1"/>
          </p:cNvGrpSpPr>
          <p:nvPr/>
        </p:nvGrpSpPr>
        <p:grpSpPr>
          <a:xfrm>
            <a:off x="1238439" y="3795835"/>
            <a:ext cx="4580490" cy="2636752"/>
            <a:chOff x="5898415" y="1976415"/>
            <a:chExt cx="5654530" cy="3255020"/>
          </a:xfrm>
        </p:grpSpPr>
        <p:sp>
          <p:nvSpPr>
            <p:cNvPr id="2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1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2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3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0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3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4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5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6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7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4892316" y="2337875"/>
            <a:ext cx="328204" cy="224430"/>
            <a:chOff x="507666" y="2623456"/>
            <a:chExt cx="6245976" cy="1251856"/>
          </a:xfrm>
        </p:grpSpPr>
        <p:sp>
          <p:nvSpPr>
            <p:cNvPr id="40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9116989" y="5560820"/>
            <a:ext cx="328204" cy="224430"/>
            <a:chOff x="507666" y="2623456"/>
            <a:chExt cx="6245976" cy="1251856"/>
          </a:xfrm>
        </p:grpSpPr>
        <p:sp>
          <p:nvSpPr>
            <p:cNvPr id="44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5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238439" y="6441554"/>
            <a:ext cx="458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Portable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446260" y="6441554"/>
            <a:ext cx="24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Tablette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6" name="Image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60" y="2841554"/>
            <a:ext cx="2448000" cy="3600000"/>
          </a:xfrm>
          <a:prstGeom prst="rect">
            <a:avLst/>
          </a:prstGeom>
        </p:spPr>
      </p:pic>
      <p:sp>
        <p:nvSpPr>
          <p:cNvPr id="4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700646" y="6441554"/>
            <a:ext cx="1614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Mobile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grpSp>
        <p:nvGrpSpPr>
          <p:cNvPr id="68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5759694" y="5560820"/>
            <a:ext cx="328204" cy="224430"/>
            <a:chOff x="507666" y="2623456"/>
            <a:chExt cx="6245976" cy="1251856"/>
          </a:xfrm>
        </p:grpSpPr>
        <p:sp>
          <p:nvSpPr>
            <p:cNvPr id="69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0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1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73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8331269" y="2332489"/>
            <a:ext cx="328204" cy="224430"/>
            <a:chOff x="507666" y="2623456"/>
            <a:chExt cx="6245976" cy="1251856"/>
          </a:xfrm>
        </p:grpSpPr>
        <p:sp>
          <p:nvSpPr>
            <p:cNvPr id="74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5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6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pic>
        <p:nvPicPr>
          <p:cNvPr id="77" name="Image 7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17" y="3947253"/>
            <a:ext cx="3492000" cy="2232000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402" y="3103251"/>
            <a:ext cx="2232000" cy="3240000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781" y="3469560"/>
            <a:ext cx="1476000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xmlns="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xmlns="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xmlns="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xmlns="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xmlns="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xmlns="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Faites passer une librairie jQuery vers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endParaRPr lang="fr-FR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xmlns="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355576" y="1202717"/>
            <a:ext cx="947284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Wealth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Health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est une grande société financière qui utilise une application web interne, appelée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pour gérer les dossiers des employés. L'application est ancienne et utilise jQuery sur le front-end, ce qui entraîne des bogues considérables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Convertir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l'ensemble du projet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Convertir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des quatre plugins jQuery actuels en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Remplacer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3 plugins jQuery restants par des composants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Effectuer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tests de performance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Lighthouse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comparant l'ancienne et la nouvelle application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endParaRPr lang="fr-FR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Contraintes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Convertir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l'ensemble du projet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Suivre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paradigme de programmation fonctionnelle lors de l'écriture de ces bibliothèques en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Éviter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d'utiliser des classes lors de la conversion de l'ancienne application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Écrire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morceaux de code plus petits et modulaires et des fonctions autonomes pour une modularité et une maintenabilité optimales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Documenter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composant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converti avec une description générale de ce que fait le composant et des commentaires expliquant à quoi sert chaque accessoire et comment il est utilisé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fois que la version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fonctionne, publier le composant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sur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npm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tant que package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Effectuer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tests de performance (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Lighthouse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en comparant l'ancienne et la nouvelle application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temps le permet, tester le code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avec une suite de tests unitaires. Sinon, seuls des tests manuels sont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nécessaires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9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63878" y="638467"/>
            <a:ext cx="1653608" cy="2626830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319" y="1177882"/>
            <a:ext cx="2160000" cy="1548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3304" y="1590023"/>
            <a:ext cx="1653608" cy="2626830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133333"/>
            <a:ext cx="2160000" cy="1548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7931" y="181762"/>
            <a:ext cx="4434704" cy="7044727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603" y="1699006"/>
            <a:ext cx="5885616" cy="4104573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: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26693" y="3786941"/>
            <a:ext cx="262683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Create</a:t>
            </a:r>
            <a:r>
              <a:rPr lang="fr-FR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Current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Employees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 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 Form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Select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553604" y="1707406"/>
            <a:ext cx="5875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3543821" y="1667777"/>
            <a:ext cx="5885615" cy="33951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 bwMode="auto">
          <a:xfrm>
            <a:off x="5783700" y="2041272"/>
            <a:ext cx="1405858" cy="32100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5783701" y="2400289"/>
            <a:ext cx="1405857" cy="2430451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3553603" y="5532022"/>
            <a:ext cx="5885616" cy="35192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553604" y="5499123"/>
            <a:ext cx="5885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553604" y="4833057"/>
            <a:ext cx="588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Employee Form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576130"/>
            <a:ext cx="1149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Convertir l'ensemble du projet </a:t>
            </a:r>
            <a:r>
              <a:rPr lang="fr-FR" sz="1200" dirty="0" err="1">
                <a:latin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</a:rPr>
              <a:t> en </a:t>
            </a:r>
            <a:r>
              <a:rPr lang="fr-FR" sz="1200" dirty="0" err="1">
                <a:latin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</a:rPr>
              <a:t>. 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135163" y="2076634"/>
            <a:ext cx="23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854559" y="4328082"/>
            <a:ext cx="1273922" cy="20921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 bwMode="auto">
          <a:xfrm>
            <a:off x="5849667" y="3812425"/>
            <a:ext cx="1273922" cy="20921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135163" y="3777132"/>
            <a:ext cx="2304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Select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135163" y="4293504"/>
            <a:ext cx="231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Select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9387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création d'un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employé.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26693" y="1869139"/>
            <a:ext cx="2626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Ancienne </a:t>
            </a:r>
            <a:r>
              <a:rPr lang="fr-FR" sz="1200" dirty="0">
                <a:latin typeface="Abhaya Libre" panose="02000603000000000000" pitchFamily="2" charset="77"/>
              </a:rPr>
              <a:t>version</a:t>
            </a: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052919" y="1298291"/>
            <a:ext cx="704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</a:rPr>
              <a:t>Nouvelle </a:t>
            </a:r>
            <a:r>
              <a:rPr lang="fr-FR" sz="1200" dirty="0">
                <a:latin typeface="Abhaya Libre" panose="02000603000000000000" pitchFamily="2" charset="77"/>
              </a:rPr>
              <a:t>version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477267" y="913300"/>
            <a:ext cx="2626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Mode nuit</a:t>
            </a:r>
            <a:endParaRPr lang="fr-FR" sz="1200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8811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63878" y="638467"/>
            <a:ext cx="1653608" cy="2626830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800" y="1177200"/>
            <a:ext cx="2160000" cy="1548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7931" y="181762"/>
            <a:ext cx="4434704" cy="7044727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652" y="1706400"/>
            <a:ext cx="5886000" cy="4104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3304" y="1590023"/>
            <a:ext cx="1653608" cy="262683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: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26693" y="3786941"/>
            <a:ext cx="26268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Create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Current</a:t>
            </a:r>
            <a:r>
              <a:rPr lang="fr-FR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Employees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 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 Table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Pagination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Global Search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Search Results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553604" y="1707406"/>
            <a:ext cx="5875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3543821" y="1667777"/>
            <a:ext cx="5885615" cy="33951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 bwMode="auto">
          <a:xfrm>
            <a:off x="5783700" y="2041272"/>
            <a:ext cx="1405858" cy="32100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3571200" y="2553262"/>
            <a:ext cx="5858235" cy="153699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3553603" y="5532022"/>
            <a:ext cx="5885616" cy="35192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553604" y="5499123"/>
            <a:ext cx="5885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982855" y="2301921"/>
            <a:ext cx="1905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Pagination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576130"/>
            <a:ext cx="1149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Convertir l'ensemble du projet </a:t>
            </a:r>
            <a:r>
              <a:rPr lang="fr-FR" sz="1200" dirty="0" err="1">
                <a:latin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</a:rPr>
              <a:t> en </a:t>
            </a:r>
            <a:r>
              <a:rPr lang="fr-FR" sz="1200" dirty="0" err="1">
                <a:latin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</a:rPr>
              <a:t>. 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783701" y="2076634"/>
            <a:ext cx="1423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Title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8705211" y="2373471"/>
            <a:ext cx="724224" cy="138679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 bwMode="auto">
          <a:xfrm>
            <a:off x="3571200" y="2377616"/>
            <a:ext cx="463820" cy="14131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571200" y="3777132"/>
            <a:ext cx="5858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mployee Table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543436" y="3863920"/>
            <a:ext cx="1915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Search Results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9387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des employés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actuels.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4" name="Image 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134060"/>
            <a:ext cx="2160000" cy="1530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 bwMode="auto">
          <a:xfrm>
            <a:off x="3605436" y="3819840"/>
            <a:ext cx="1580254" cy="98579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376886" y="2121371"/>
            <a:ext cx="108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Global Search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26693" y="1869139"/>
            <a:ext cx="2626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Ancienne </a:t>
            </a:r>
            <a:r>
              <a:rPr lang="fr-FR" sz="1200" dirty="0">
                <a:latin typeface="Abhaya Libre" panose="02000603000000000000" pitchFamily="2" charset="77"/>
              </a:rPr>
              <a:t>version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052919" y="1298291"/>
            <a:ext cx="704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</a:rPr>
              <a:t>Nouvelle </a:t>
            </a:r>
            <a:r>
              <a:rPr lang="fr-FR" sz="1200" dirty="0">
                <a:latin typeface="Abhaya Libre" panose="02000603000000000000" pitchFamily="2" charset="77"/>
              </a:rPr>
              <a:t>version</a:t>
            </a: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477267" y="913300"/>
            <a:ext cx="2626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Mode nuit</a:t>
            </a:r>
            <a:endParaRPr lang="fr-FR" sz="1200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1510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0" y="4184922"/>
            <a:ext cx="271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Elément </a:t>
            </a:r>
            <a:r>
              <a:rPr lang="fr-FR" sz="1200" dirty="0">
                <a:latin typeface="Abhaya Libre" panose="02000603000000000000" pitchFamily="2" charset="77"/>
              </a:rPr>
              <a:t>&lt;input&gt; avec l'attribut type </a:t>
            </a:r>
            <a:r>
              <a:rPr lang="fr-FR" sz="1200" dirty="0" smtClean="0">
                <a:latin typeface="Abhaya Libre" panose="02000603000000000000" pitchFamily="2" charset="77"/>
              </a:rPr>
              <a:t>« date ».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: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2093895"/>
            <a:ext cx="14732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Create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EmployeeForm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576130"/>
            <a:ext cx="1149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Remplacer les 3 plugins jQuery restants par des composants </a:t>
            </a:r>
            <a:r>
              <a:rPr lang="fr-FR" sz="1200" dirty="0" err="1" smtClean="0">
                <a:latin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</a:rPr>
              <a:t>… 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grpSp>
        <p:nvGrpSpPr>
          <p:cNvPr id="35" name="Groupe 34"/>
          <p:cNvGrpSpPr/>
          <p:nvPr/>
        </p:nvGrpSpPr>
        <p:grpSpPr>
          <a:xfrm>
            <a:off x="1473272" y="1329694"/>
            <a:ext cx="4333743" cy="2728122"/>
            <a:chOff x="1473272" y="1329694"/>
            <a:chExt cx="4333743" cy="2728122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76083" y="526883"/>
              <a:ext cx="2728122" cy="4333743"/>
            </a:xfrm>
            <a:prstGeom prst="rect">
              <a:avLst/>
            </a:prstGeom>
          </p:spPr>
        </p:pic>
        <p:pic>
          <p:nvPicPr>
            <p:cNvPr id="7" name="Image 6"/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366" y="1437963"/>
              <a:ext cx="3600000" cy="2520000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 bwMode="auto">
            <a:xfrm>
              <a:off x="3019770" y="2101088"/>
              <a:ext cx="664942" cy="95321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xmlns="" id="{592DB263-5130-7149-84E4-6ACC76E4A8AF}"/>
                </a:ext>
              </a:extLst>
            </p:cNvPr>
            <p:cNvSpPr txBox="1"/>
            <p:nvPr/>
          </p:nvSpPr>
          <p:spPr>
            <a:xfrm>
              <a:off x="2138621" y="2447429"/>
              <a:ext cx="3275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Date Picker</a:t>
              </a:r>
              <a:endPara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</p:txBody>
        </p:sp>
      </p:grpSp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10652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Remplacer les 3 plugins jQuery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(Date </a:t>
            </a:r>
            <a:r>
              <a:rPr lang="fr-FR" sz="24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Picker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)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4192190" y="3857402"/>
            <a:ext cx="4333743" cy="2728122"/>
            <a:chOff x="1473272" y="3810474"/>
            <a:chExt cx="4333743" cy="2728122"/>
          </a:xfrm>
        </p:grpSpPr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76083" y="3007663"/>
              <a:ext cx="2728122" cy="4333743"/>
            </a:xfrm>
            <a:prstGeom prst="rect">
              <a:avLst/>
            </a:prstGeom>
          </p:spPr>
        </p:pic>
        <p:pic>
          <p:nvPicPr>
            <p:cNvPr id="9" name="Image 8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366" y="3910326"/>
              <a:ext cx="3600000" cy="2520000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 bwMode="auto">
            <a:xfrm>
              <a:off x="2385940" y="4137994"/>
              <a:ext cx="878763" cy="12750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385940" y="5357470"/>
              <a:ext cx="724224" cy="13867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7345186" y="1104203"/>
            <a:ext cx="4333744" cy="2946981"/>
            <a:chOff x="6866423" y="2835442"/>
            <a:chExt cx="4333744" cy="2946981"/>
          </a:xfrm>
        </p:grpSpPr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669234" y="2251490"/>
              <a:ext cx="2728122" cy="4333743"/>
            </a:xfrm>
            <a:prstGeom prst="rect">
              <a:avLst/>
            </a:prstGeom>
          </p:spPr>
        </p:pic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xmlns="" id="{592DB263-5130-7149-84E4-6ACC76E4A8AF}"/>
                </a:ext>
              </a:extLst>
            </p:cNvPr>
            <p:cNvSpPr txBox="1"/>
            <p:nvPr/>
          </p:nvSpPr>
          <p:spPr>
            <a:xfrm>
              <a:off x="6866424" y="2835442"/>
              <a:ext cx="43337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Les fonctions </a:t>
              </a:r>
              <a:r>
                <a:rPr lang="fr-FR" sz="1200" dirty="0">
                  <a:latin typeface="Abhaya Libre" panose="02000603000000000000" pitchFamily="2" charset="77"/>
                </a:rPr>
                <a:t>pour contrôler l'entrée de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date.</a:t>
              </a:r>
              <a:endParaRPr lang="fr-FR" sz="1200" dirty="0">
                <a:latin typeface="Abhaya Libre" panose="02000603000000000000" pitchFamily="2" charset="77"/>
              </a:endParaRPr>
            </a:p>
          </p:txBody>
        </p:sp>
        <p:pic>
          <p:nvPicPr>
            <p:cNvPr id="14" name="Image 13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722" y="3169249"/>
              <a:ext cx="3600000" cy="2520000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 bwMode="auto">
            <a:xfrm>
              <a:off x="7256722" y="4860033"/>
              <a:ext cx="3600000" cy="76459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7256722" y="3787144"/>
              <a:ext cx="3600000" cy="49869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1769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6083" y="526883"/>
            <a:ext cx="2728122" cy="4333743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800" y="1436400"/>
            <a:ext cx="3600000" cy="2520000"/>
          </a:xfrm>
          <a:prstGeom prst="rect">
            <a:avLst/>
          </a:prstGeom>
        </p:spPr>
      </p:pic>
      <p:sp>
        <p:nvSpPr>
          <p:cNvPr id="4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0" y="4184922"/>
            <a:ext cx="2718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Elément &lt;Select&gt;.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: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2093895"/>
            <a:ext cx="14732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Create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Select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576130"/>
            <a:ext cx="1149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Remplacer les 3 plugins jQuery restants par des composants </a:t>
            </a:r>
            <a:r>
              <a:rPr lang="fr-FR" sz="1200" dirty="0" err="1" smtClean="0">
                <a:latin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</a:rPr>
              <a:t>… 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 bwMode="auto">
          <a:xfrm>
            <a:off x="2890683" y="2101088"/>
            <a:ext cx="1545631" cy="179229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864800" y="2447429"/>
            <a:ext cx="359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Select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10652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Remplacer les 3 plugins jQuery (Les Menus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déroulants).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4192190" y="3857402"/>
            <a:ext cx="4333743" cy="2728122"/>
            <a:chOff x="4192190" y="3857402"/>
            <a:chExt cx="4333743" cy="2728122"/>
          </a:xfrm>
        </p:grpSpPr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95001" y="3054591"/>
              <a:ext cx="2728122" cy="4333743"/>
            </a:xfrm>
            <a:prstGeom prst="rect">
              <a:avLst/>
            </a:prstGeom>
          </p:spPr>
        </p:pic>
        <p:pic>
          <p:nvPicPr>
            <p:cNvPr id="2" name="Image 1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800" y="3958010"/>
              <a:ext cx="3600000" cy="2520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auto">
            <a:xfrm>
              <a:off x="4917435" y="5259512"/>
              <a:ext cx="2406284" cy="318669"/>
            </a:xfrm>
            <a:prstGeom prst="rect">
              <a:avLst/>
            </a:prstGeom>
            <a:noFill/>
            <a:ln w="12700">
              <a:solidFill>
                <a:srgbClr val="FFC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525934" y="4184922"/>
            <a:ext cx="2557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On </a:t>
            </a:r>
            <a:r>
              <a:rPr lang="fr-FR" sz="1200" dirty="0">
                <a:latin typeface="Abhaya Libre" panose="02000603000000000000" pitchFamily="2" charset="77"/>
              </a:rPr>
              <a:t>transmet la liste comme </a:t>
            </a:r>
            <a:r>
              <a:rPr lang="fr-FR" sz="1200" dirty="0" smtClean="0">
                <a:latin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</a:rPr>
              <a:t>prop</a:t>
            </a:r>
            <a:r>
              <a:rPr lang="fr-FR" sz="1200" dirty="0" smtClean="0">
                <a:latin typeface="Abhaya Libre" panose="02000603000000000000" pitchFamily="2" charset="77"/>
              </a:rPr>
              <a:t> » </a:t>
            </a:r>
            <a:r>
              <a:rPr lang="fr-FR" sz="1200" dirty="0">
                <a:latin typeface="Abhaya Libre" panose="02000603000000000000" pitchFamily="2" charset="77"/>
              </a:rPr>
              <a:t>au composant </a:t>
            </a:r>
            <a:r>
              <a:rPr lang="fr-FR" sz="1200" dirty="0" smtClean="0">
                <a:latin typeface="Abhaya Libre" panose="02000603000000000000" pitchFamily="2" charset="77"/>
              </a:rPr>
              <a:t>&lt;select&gt;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517435" y="5149693"/>
            <a:ext cx="1837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Trier </a:t>
            </a:r>
            <a:r>
              <a:rPr lang="fr-FR" sz="1200" dirty="0">
                <a:latin typeface="Abhaya Libre" panose="02000603000000000000" pitchFamily="2" charset="77"/>
              </a:rPr>
              <a:t>la liste par ordre </a:t>
            </a:r>
            <a:r>
              <a:rPr lang="fr-FR" sz="1200" dirty="0" smtClean="0">
                <a:latin typeface="Abhaya Libre" panose="02000603000000000000" pitchFamily="2" charset="77"/>
              </a:rPr>
              <a:t>alphabétique.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7345187" y="5389808"/>
            <a:ext cx="1172248" cy="64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mag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47997" y="520251"/>
            <a:ext cx="2728122" cy="4333743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363" y="1459962"/>
            <a:ext cx="1764000" cy="2433422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86" y="1459962"/>
            <a:ext cx="1764000" cy="2433422"/>
          </a:xfrm>
          <a:prstGeom prst="rect">
            <a:avLst/>
          </a:prstGeom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345187" y="1104203"/>
            <a:ext cx="433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Les </a:t>
            </a:r>
            <a:r>
              <a:rPr lang="fr-FR" sz="1200" dirty="0">
                <a:latin typeface="Abhaya Libre" panose="02000603000000000000" pitchFamily="2" charset="77"/>
              </a:rPr>
              <a:t>listes des états et des </a:t>
            </a:r>
            <a:r>
              <a:rPr lang="fr-FR" sz="1200" dirty="0" smtClean="0">
                <a:latin typeface="Abhaya Libre" panose="02000603000000000000" pitchFamily="2" charset="77"/>
              </a:rPr>
              <a:t>départements.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9521311" y="1479322"/>
            <a:ext cx="1728000" cy="241406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 bwMode="auto">
          <a:xfrm>
            <a:off x="7735485" y="1479322"/>
            <a:ext cx="1728000" cy="241406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67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10901702" y="0"/>
            <a:ext cx="1311349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6083" y="526883"/>
            <a:ext cx="2728122" cy="4333743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: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2093895"/>
            <a:ext cx="147327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Current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 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 Table</a:t>
            </a: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Pagination</a:t>
            </a: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Global Search</a:t>
            </a: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Search Results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1071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Remplacer les 3 plugins jQuery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(les tables de données) – react-table.tanstack.com  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36" name="Groupe 35"/>
          <p:cNvGrpSpPr/>
          <p:nvPr/>
        </p:nvGrpSpPr>
        <p:grpSpPr>
          <a:xfrm>
            <a:off x="429673" y="4208107"/>
            <a:ext cx="3056325" cy="2638543"/>
            <a:chOff x="429673" y="4208107"/>
            <a:chExt cx="3056325" cy="2638543"/>
          </a:xfrm>
        </p:grpSpPr>
        <p:sp>
          <p:nvSpPr>
            <p:cNvPr id="44" name="TextBox 12">
              <a:extLst>
                <a:ext uri="{FF2B5EF4-FFF2-40B4-BE49-F238E27FC236}">
                  <a16:creationId xmlns:a16="http://schemas.microsoft.com/office/drawing/2014/main" xmlns="" id="{592DB263-5130-7149-84E4-6ACC76E4A8AF}"/>
                </a:ext>
              </a:extLst>
            </p:cNvPr>
            <p:cNvSpPr txBox="1"/>
            <p:nvPr/>
          </p:nvSpPr>
          <p:spPr>
            <a:xfrm>
              <a:off x="859168" y="6569651"/>
              <a:ext cx="2626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Pagination</a:t>
              </a:r>
              <a:endParaRPr lang="fr-FR" sz="1200" dirty="0">
                <a:latin typeface="Abhaya Libre" panose="02000603000000000000" pitchFamily="2" charset="77"/>
              </a:endParaRPr>
            </a:p>
          </p:txBody>
        </p:sp>
        <p:grpSp>
          <p:nvGrpSpPr>
            <p:cNvPr id="32" name="Groupe 31"/>
            <p:cNvGrpSpPr/>
            <p:nvPr/>
          </p:nvGrpSpPr>
          <p:grpSpPr>
            <a:xfrm>
              <a:off x="429673" y="4208107"/>
              <a:ext cx="3056325" cy="2366728"/>
              <a:chOff x="429673" y="4163785"/>
              <a:chExt cx="3056325" cy="2366728"/>
            </a:xfrm>
          </p:grpSpPr>
          <p:grpSp>
            <p:nvGrpSpPr>
              <p:cNvPr id="6" name="Groupe 5"/>
              <p:cNvGrpSpPr/>
              <p:nvPr/>
            </p:nvGrpSpPr>
            <p:grpSpPr>
              <a:xfrm>
                <a:off x="429673" y="4163785"/>
                <a:ext cx="2626830" cy="1653608"/>
                <a:chOff x="6198544" y="1297293"/>
                <a:chExt cx="2626830" cy="1653608"/>
              </a:xfrm>
            </p:grpSpPr>
            <p:pic>
              <p:nvPicPr>
                <p:cNvPr id="21" name="Image 2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6685155" y="810682"/>
                  <a:ext cx="1653608" cy="2626830"/>
                </a:xfrm>
                <a:prstGeom prst="rect">
                  <a:avLst/>
                </a:prstGeom>
              </p:spPr>
            </p:pic>
            <p:pic>
              <p:nvPicPr>
                <p:cNvPr id="7" name="Image 6"/>
                <p:cNvPicPr preferRelativeResize="0">
                  <a:picLocks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34395" y="1387552"/>
                  <a:ext cx="2160000" cy="1476000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e 9"/>
              <p:cNvGrpSpPr/>
              <p:nvPr/>
            </p:nvGrpSpPr>
            <p:grpSpPr>
              <a:xfrm>
                <a:off x="859168" y="4876905"/>
                <a:ext cx="2626830" cy="1653608"/>
                <a:chOff x="6885228" y="1930757"/>
                <a:chExt cx="2626830" cy="1653608"/>
              </a:xfrm>
            </p:grpSpPr>
            <p:pic>
              <p:nvPicPr>
                <p:cNvPr id="23" name="Image 2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371839" y="1444146"/>
                  <a:ext cx="1653608" cy="2626830"/>
                </a:xfrm>
                <a:prstGeom prst="rect">
                  <a:avLst/>
                </a:prstGeom>
              </p:spPr>
            </p:pic>
            <p:pic>
              <p:nvPicPr>
                <p:cNvPr id="2" name="Image 1"/>
                <p:cNvPicPr preferRelativeResize="0"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07543" y="2016969"/>
                  <a:ext cx="2160000" cy="1476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2" name="Groupe 11"/>
          <p:cNvGrpSpPr/>
          <p:nvPr/>
        </p:nvGrpSpPr>
        <p:grpSpPr>
          <a:xfrm>
            <a:off x="4639016" y="4204487"/>
            <a:ext cx="3056325" cy="2630466"/>
            <a:chOff x="4639016" y="4204487"/>
            <a:chExt cx="3056325" cy="2630466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5627" y="3717876"/>
              <a:ext cx="1653608" cy="2626830"/>
            </a:xfrm>
            <a:prstGeom prst="rect">
              <a:avLst/>
            </a:prstGeom>
          </p:spPr>
        </p:pic>
        <p:pic>
          <p:nvPicPr>
            <p:cNvPr id="3" name="Image 2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431" y="4293291"/>
              <a:ext cx="2160000" cy="1476000"/>
            </a:xfrm>
            <a:prstGeom prst="rect">
              <a:avLst/>
            </a:prstGeom>
          </p:spPr>
        </p:pic>
        <p:grpSp>
          <p:nvGrpSpPr>
            <p:cNvPr id="18" name="Groupe 17"/>
            <p:cNvGrpSpPr/>
            <p:nvPr/>
          </p:nvGrpSpPr>
          <p:grpSpPr>
            <a:xfrm>
              <a:off x="5068511" y="4908435"/>
              <a:ext cx="2626830" cy="1653608"/>
              <a:chOff x="2239423" y="4234260"/>
              <a:chExt cx="2626830" cy="1653608"/>
            </a:xfrm>
          </p:grpSpPr>
          <p:pic>
            <p:nvPicPr>
              <p:cNvPr id="31" name="Image 3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726034" y="3747649"/>
                <a:ext cx="1653608" cy="2626830"/>
              </a:xfrm>
              <a:prstGeom prst="rect">
                <a:avLst/>
              </a:prstGeom>
            </p:spPr>
          </p:pic>
          <p:pic>
            <p:nvPicPr>
              <p:cNvPr id="16" name="Image 15"/>
              <p:cNvPicPr preferRelativeResize="0"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2838" y="4323064"/>
                <a:ext cx="2160000" cy="1476000"/>
              </a:xfrm>
              <a:prstGeom prst="rect">
                <a:avLst/>
              </a:prstGeom>
            </p:spPr>
          </p:pic>
        </p:grpSp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xmlns="" id="{592DB263-5130-7149-84E4-6ACC76E4A8AF}"/>
                </a:ext>
              </a:extLst>
            </p:cNvPr>
            <p:cNvSpPr txBox="1"/>
            <p:nvPr/>
          </p:nvSpPr>
          <p:spPr>
            <a:xfrm>
              <a:off x="5068511" y="6557954"/>
              <a:ext cx="2626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La recherche globale</a:t>
              </a:r>
              <a:endParaRPr lang="fr-FR" sz="120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8853413" y="4204487"/>
            <a:ext cx="3076737" cy="2626207"/>
            <a:chOff x="8853413" y="4204487"/>
            <a:chExt cx="3076737" cy="2626207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340024" y="3717876"/>
              <a:ext cx="1653608" cy="2626830"/>
            </a:xfrm>
            <a:prstGeom prst="rect">
              <a:avLst/>
            </a:prstGeom>
          </p:spPr>
        </p:pic>
        <p:pic>
          <p:nvPicPr>
            <p:cNvPr id="9" name="Image 8"/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6828" y="4293291"/>
              <a:ext cx="2160000" cy="1476000"/>
            </a:xfrm>
            <a:prstGeom prst="rect">
              <a:avLst/>
            </a:prstGeom>
          </p:spPr>
        </p:pic>
        <p:grpSp>
          <p:nvGrpSpPr>
            <p:cNvPr id="28" name="Groupe 27"/>
            <p:cNvGrpSpPr/>
            <p:nvPr/>
          </p:nvGrpSpPr>
          <p:grpSpPr>
            <a:xfrm>
              <a:off x="9303320" y="4900087"/>
              <a:ext cx="2626830" cy="1653608"/>
              <a:chOff x="67723" y="4581646"/>
              <a:chExt cx="2626830" cy="1653608"/>
            </a:xfrm>
          </p:grpSpPr>
          <p:pic>
            <p:nvPicPr>
              <p:cNvPr id="30" name="Image 2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54334" y="4095035"/>
                <a:ext cx="1653608" cy="2626830"/>
              </a:xfrm>
              <a:prstGeom prst="rect">
                <a:avLst/>
              </a:prstGeom>
            </p:spPr>
          </p:pic>
          <p:pic>
            <p:nvPicPr>
              <p:cNvPr id="19" name="Image 18"/>
              <p:cNvPicPr preferRelativeResize="0"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138" y="4664100"/>
                <a:ext cx="2160000" cy="1476000"/>
              </a:xfrm>
              <a:prstGeom prst="rect">
                <a:avLst/>
              </a:prstGeom>
            </p:spPr>
          </p:pic>
        </p:grpSp>
        <p:sp>
          <p:nvSpPr>
            <p:cNvPr id="41" name="TextBox 12">
              <a:extLst>
                <a:ext uri="{FF2B5EF4-FFF2-40B4-BE49-F238E27FC236}">
                  <a16:creationId xmlns:a16="http://schemas.microsoft.com/office/drawing/2014/main" xmlns="" id="{592DB263-5130-7149-84E4-6ACC76E4A8AF}"/>
                </a:ext>
              </a:extLst>
            </p:cNvPr>
            <p:cNvSpPr txBox="1"/>
            <p:nvPr/>
          </p:nvSpPr>
          <p:spPr>
            <a:xfrm>
              <a:off x="9288560" y="6553695"/>
              <a:ext cx="2626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Le résultat de la recherche</a:t>
              </a:r>
              <a:endParaRPr lang="fr-FR" sz="1200" dirty="0">
                <a:latin typeface="Abhaya Libre" panose="02000603000000000000" pitchFamily="2" charset="77"/>
              </a:endParaRPr>
            </a:p>
          </p:txBody>
        </p:sp>
      </p:grpSp>
      <p:pic>
        <p:nvPicPr>
          <p:cNvPr id="46" name="Imag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38864" y="525073"/>
            <a:ext cx="2728122" cy="4333743"/>
          </a:xfrm>
          <a:prstGeom prst="rect">
            <a:avLst/>
          </a:prstGeom>
        </p:spPr>
      </p:pic>
      <p:pic>
        <p:nvPicPr>
          <p:cNvPr id="39" name="Image 38"/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800" y="1436400"/>
            <a:ext cx="3600000" cy="2520000"/>
          </a:xfrm>
          <a:prstGeom prst="rect">
            <a:avLst/>
          </a:prstGeom>
        </p:spPr>
      </p:pic>
      <p:pic>
        <p:nvPicPr>
          <p:cNvPr id="43" name="Image 42"/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925" y="1439456"/>
            <a:ext cx="360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4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63878" y="638467"/>
            <a:ext cx="1653608" cy="2626830"/>
          </a:xfrm>
          <a:prstGeom prst="rect">
            <a:avLst/>
          </a:prstGeom>
        </p:spPr>
      </p:pic>
      <p:pic>
        <p:nvPicPr>
          <p:cNvPr id="7" name="Image 6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800" y="1177838"/>
            <a:ext cx="2160000" cy="1548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7931" y="181762"/>
            <a:ext cx="4434704" cy="7044727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00" y="1717222"/>
            <a:ext cx="5886000" cy="4104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3304" y="1590023"/>
            <a:ext cx="1653608" cy="262683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: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" y="3786941"/>
            <a:ext cx="305292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quatre plugins jQuery :</a:t>
            </a:r>
            <a:endParaRPr lang="fr-FR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sélection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date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Menus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déroulants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Plugin pour les tables de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données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fr-FR" sz="12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fenêtre modale - </a:t>
            </a:r>
            <a:r>
              <a:rPr lang="fr-FR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Query.modal.js</a:t>
            </a:r>
            <a:endParaRPr lang="fr-FR" sz="1200" b="1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576130"/>
            <a:ext cx="1149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Une fois que la version </a:t>
            </a:r>
            <a:r>
              <a:rPr lang="fr-FR" sz="1200" dirty="0" err="1">
                <a:latin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</a:rPr>
              <a:t> de </a:t>
            </a:r>
            <a:r>
              <a:rPr lang="fr-FR" sz="1200" dirty="0" err="1">
                <a:latin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</a:rPr>
              <a:t> fonctionne, publier le composant </a:t>
            </a:r>
            <a:r>
              <a:rPr lang="fr-FR" sz="1200" dirty="0" err="1">
                <a:latin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</a:rPr>
              <a:t> sur </a:t>
            </a:r>
            <a:r>
              <a:rPr lang="fr-FR" sz="1200" dirty="0" err="1">
                <a:latin typeface="Abhaya Libre" panose="02000603000000000000" pitchFamily="2" charset="77"/>
              </a:rPr>
              <a:t>npm</a:t>
            </a:r>
            <a:r>
              <a:rPr lang="fr-FR" sz="1200" dirty="0">
                <a:latin typeface="Abhaya Libre" panose="02000603000000000000" pitchFamily="2" charset="77"/>
              </a:rPr>
              <a:t> en tant que package.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8004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Convertir un des quatre plugins jQuery actuels en </a:t>
            </a:r>
            <a:r>
              <a:rPr lang="fr-FR" sz="24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React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 </a:t>
            </a:r>
          </a:p>
        </p:txBody>
      </p:sp>
      <p:pic>
        <p:nvPicPr>
          <p:cNvPr id="2" name="Image 1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38" y="2134800"/>
            <a:ext cx="2160000" cy="1548000"/>
          </a:xfrm>
          <a:prstGeom prst="rect">
            <a:avLst/>
          </a:prstGeom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26693" y="1869139"/>
            <a:ext cx="2626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Ancienne </a:t>
            </a:r>
            <a:r>
              <a:rPr lang="fr-FR" sz="1200" dirty="0">
                <a:latin typeface="Abhaya Libre" panose="02000603000000000000" pitchFamily="2" charset="77"/>
              </a:rPr>
              <a:t>version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052919" y="1689940"/>
            <a:ext cx="704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</a:rPr>
              <a:t>Nouvelle </a:t>
            </a:r>
            <a:r>
              <a:rPr lang="fr-FR" sz="1200" dirty="0">
                <a:latin typeface="Abhaya Libre" panose="02000603000000000000" pitchFamily="2" charset="77"/>
              </a:rPr>
              <a:t>version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477267" y="913300"/>
            <a:ext cx="2626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Mode nuit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052920" y="5892376"/>
            <a:ext cx="704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plugin choisi pour la conversion à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: 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fenêtre modale -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Query.modal.js</a:t>
            </a:r>
          </a:p>
        </p:txBody>
      </p:sp>
    </p:spTree>
    <p:extLst>
      <p:ext uri="{BB962C8B-B14F-4D97-AF65-F5344CB8AC3E}">
        <p14:creationId xmlns:p14="http://schemas.microsoft.com/office/powerpoint/2010/main" val="360614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17886</TotalTime>
  <Words>1429</Words>
  <Application>Microsoft Office PowerPoint</Application>
  <PresentationFormat>Grand écran</PresentationFormat>
  <Paragraphs>257</Paragraphs>
  <Slides>20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5" baseType="lpstr">
      <vt:lpstr>Abhaya Libre</vt:lpstr>
      <vt:lpstr>Abhaya Libre ExtraBold</vt:lpstr>
      <vt:lpstr>Abhaya Libre Medium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3332</cp:revision>
  <dcterms:created xsi:type="dcterms:W3CDTF">2018-12-21T22:04:22Z</dcterms:created>
  <dcterms:modified xsi:type="dcterms:W3CDTF">2022-04-15T06:31:34Z</dcterms:modified>
</cp:coreProperties>
</file>